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Microsoft_Equation2.bin" ContentType="application/vnd.openxmlformats-officedocument.oleObject"/>
  <Override PartName="/ppt/notesSlides/notesSlide10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1.xml" ContentType="application/vnd.openxmlformats-officedocument.presentationml.notesSlide+xml"/>
  <Override PartName="/ppt/embeddings/oleObject5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45" r:id="rId2"/>
    <p:sldId id="346" r:id="rId3"/>
    <p:sldId id="347" r:id="rId4"/>
    <p:sldId id="338" r:id="rId5"/>
    <p:sldId id="340" r:id="rId6"/>
    <p:sldId id="341" r:id="rId7"/>
    <p:sldId id="349" r:id="rId8"/>
    <p:sldId id="342" r:id="rId9"/>
    <p:sldId id="348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51" r:id="rId21"/>
    <p:sldId id="326" r:id="rId22"/>
    <p:sldId id="327" r:id="rId23"/>
    <p:sldId id="328" r:id="rId24"/>
    <p:sldId id="329" r:id="rId25"/>
    <p:sldId id="286" r:id="rId26"/>
    <p:sldId id="287" r:id="rId27"/>
    <p:sldId id="297" r:id="rId28"/>
    <p:sldId id="288" r:id="rId29"/>
    <p:sldId id="289" r:id="rId30"/>
    <p:sldId id="305" r:id="rId31"/>
    <p:sldId id="306" r:id="rId32"/>
    <p:sldId id="299" r:id="rId33"/>
    <p:sldId id="355" r:id="rId34"/>
    <p:sldId id="300" r:id="rId35"/>
    <p:sldId id="356" r:id="rId36"/>
    <p:sldId id="301" r:id="rId37"/>
    <p:sldId id="302" r:id="rId38"/>
    <p:sldId id="303" r:id="rId39"/>
    <p:sldId id="304" r:id="rId40"/>
    <p:sldId id="354" r:id="rId41"/>
    <p:sldId id="357" r:id="rId42"/>
    <p:sldId id="295" r:id="rId43"/>
    <p:sldId id="350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4AB1A-080C-D24F-A750-8DF0DD736DA9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FC47D-320F-AB40-A054-0928157B7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12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0F1A87-CA9B-D647-ADC8-8B2A74DAE05A}" type="slidenum">
              <a:rPr lang="en-US"/>
              <a:pPr/>
              <a:t>36</a:t>
            </a:fld>
            <a:endParaRPr lang="en-US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aij</a:t>
            </a:r>
            <a:r>
              <a:rPr lang="en-US" baseline="0" dirty="0" smtClean="0"/>
              <a:t> represents a field in the adjacency matrix indexed by </a:t>
            </a:r>
            <a:r>
              <a:rPr lang="en-US" baseline="0" dirty="0" err="1" smtClean="0"/>
              <a:t>i,j</a:t>
            </a:r>
            <a:endParaRPr lang="en-US" baseline="0" dirty="0" smtClean="0"/>
          </a:p>
          <a:p>
            <a:r>
              <a:rPr lang="en-US" baseline="0" dirty="0" smtClean="0"/>
              <a:t>u indexes all genes in the network</a:t>
            </a:r>
          </a:p>
          <a:p>
            <a:r>
              <a:rPr lang="en-US" baseline="0" dirty="0" smtClean="0"/>
              <a:t>1-aij prevents double counting</a:t>
            </a:r>
          </a:p>
          <a:p>
            <a:r>
              <a:rPr lang="en-US" baseline="0" dirty="0" smtClean="0"/>
              <a:t>Ki is the degree of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8BC4A0-4C47-9549-8B1F-709CA44204F0}" type="slidenum">
              <a:rPr lang="en-US"/>
              <a:pPr/>
              <a:t>37</a:t>
            </a:fld>
            <a:endParaRPr lang="en-US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D972D3-5F76-EA44-B42D-67A616344F81}" type="slidenum">
              <a:rPr lang="en-US"/>
              <a:pPr/>
              <a:t>38</a:t>
            </a:fld>
            <a:endParaRPr lang="en-US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4BB38-402D-FE4A-B5AF-4BD1BFB1CEF7}" type="slidenum">
              <a:rPr lang="en-US"/>
              <a:pPr/>
              <a:t>39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582F-36A5-B042-A0CB-9D4E0C1E1EA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7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94C4-5C8A-4A48-9BD2-B8A6EE5992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7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14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cs typeface="+mn-cs"/>
              </a:rPr>
              <a:t>feed forward loop &amp; </a:t>
            </a:r>
            <a:r>
              <a:rPr lang="en-US" sz="1200" dirty="0" err="1" smtClean="0">
                <a:cs typeface="+mn-cs"/>
              </a:rPr>
              <a:t>bifan</a:t>
            </a:r>
            <a:r>
              <a:rPr lang="en-US" sz="1200" dirty="0" smtClean="0">
                <a:cs typeface="+mn-cs"/>
              </a:rPr>
              <a:t> commonly act as AND/OR gates</a:t>
            </a:r>
            <a:r>
              <a:rPr lang="en-US" sz="1200" baseline="0" dirty="0" smtClean="0">
                <a:cs typeface="+mn-cs"/>
              </a:rPr>
              <a:t> depending on activating/inactivating activity of nodes</a:t>
            </a:r>
            <a:endParaRPr lang="en-US" dirty="0" smtClean="0"/>
          </a:p>
          <a:p>
            <a:r>
              <a:rPr lang="en-US" dirty="0" smtClean="0"/>
              <a:t>Top-down control =&gt; Abundance/biomass of lower trophic levels depends</a:t>
            </a:r>
            <a:r>
              <a:rPr lang="en-US" baseline="0" dirty="0" smtClean="0"/>
              <a:t> on effects of consumers at higher trophic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Get</a:t>
            </a:r>
            <a:r>
              <a:rPr lang="en-US" baseline="0" dirty="0" smtClean="0"/>
              <a:t> p</a:t>
            </a:r>
            <a:r>
              <a:rPr lang="en-US" dirty="0" smtClean="0"/>
              <a:t>er patient </a:t>
            </a:r>
            <a:r>
              <a:rPr lang="en-US" dirty="0" err="1" smtClean="0"/>
              <a:t>subnetwork</a:t>
            </a:r>
            <a:r>
              <a:rPr lang="en-US" dirty="0" smtClean="0"/>
              <a:t> activity scores</a:t>
            </a:r>
          </a:p>
          <a:p>
            <a:pPr marL="228600" indent="-228600">
              <a:buAutoNum type="arabicParenR"/>
            </a:pPr>
            <a:r>
              <a:rPr lang="en-US" dirty="0" smtClean="0"/>
              <a:t>Look at mutual information between activity</a:t>
            </a:r>
            <a:r>
              <a:rPr lang="en-US" baseline="0" dirty="0" smtClean="0"/>
              <a:t> scores and patient phenotypes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Compare discriminative potential to random networks</a:t>
            </a:r>
          </a:p>
          <a:p>
            <a:pPr marL="228600" indent="-228600">
              <a:buAutoNum type="arabicParenR"/>
            </a:pPr>
            <a:r>
              <a:rPr lang="en-US" baseline="0" dirty="0" err="1" smtClean="0"/>
              <a:t>Subnetworks</a:t>
            </a:r>
            <a:r>
              <a:rPr lang="en-US" baseline="0" dirty="0" smtClean="0"/>
              <a:t> based on seed and expand greedy search over network neighborhoods to maximize </a:t>
            </a:r>
            <a:r>
              <a:rPr lang="en-US" baseline="0" dirty="0" err="1" smtClean="0"/>
              <a:t>subnetwork</a:t>
            </a:r>
            <a:r>
              <a:rPr lang="en-US" baseline="0" dirty="0" smtClean="0"/>
              <a:t> score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0)</a:t>
            </a:r>
            <a:r>
              <a:rPr lang="en-US" baseline="0" dirty="0" smtClean="0"/>
              <a:t> Methods take advantage of properties of biological networks – for example modularity</a:t>
            </a:r>
            <a:endParaRPr lang="en-US" dirty="0" smtClean="0"/>
          </a:p>
          <a:p>
            <a:r>
              <a:rPr lang="en-US" dirty="0" smtClean="0"/>
              <a:t>1) For</a:t>
            </a:r>
            <a:r>
              <a:rPr lang="en-US" baseline="0" dirty="0" smtClean="0"/>
              <a:t> example, Chuang et al used networks to constrain the search space over gene expression profiles for groups of differentially expressed genes </a:t>
            </a:r>
          </a:p>
          <a:p>
            <a:r>
              <a:rPr lang="en-US" dirty="0" smtClean="0"/>
              <a:t>2) These</a:t>
            </a:r>
            <a:r>
              <a:rPr lang="en-US" baseline="0" dirty="0" smtClean="0"/>
              <a:t> ‘</a:t>
            </a:r>
            <a:r>
              <a:rPr lang="en-US" baseline="0" dirty="0" err="1" smtClean="0"/>
              <a:t>subnetwork</a:t>
            </a:r>
            <a:r>
              <a:rPr lang="en-US" baseline="0" dirty="0" smtClean="0"/>
              <a:t>’ biomarkers are more reproducible than individual 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AD396-1525-1548-8503-2E6776B622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1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BC2A9E-FC89-C849-97C4-FBB5D26EC6D8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76275"/>
            <a:ext cx="4610100" cy="3457575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9275"/>
            <a:ext cx="5011738" cy="413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 now that we have a scoring system, we can turn to the problem of finding the high-scoring pathways themselves.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98A59-70D4-CF43-BDCA-A6F56E1A44BA}" type="slidenum">
              <a:rPr lang="en-US"/>
              <a:pPr/>
              <a:t>34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FC47D-320F-AB40-A054-0928157B7F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2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4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9736E-FEC4-C34B-9135-CEAD6A1FF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03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027F4BD-4AAA-CE40-A9F3-685A3BD167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4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9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2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7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67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4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0FDCE-75DC-EB42-959E-CA0C9B3D08C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21.emf"/><Relationship Id="rId6" Type="http://schemas.openxmlformats.org/officeDocument/2006/relationships/image" Target="../media/image2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3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oleObject" Target="../embeddings/oleObject5.bin"/><Relationship Id="rId7" Type="http://schemas.openxmlformats.org/officeDocument/2006/relationships/image" Target="../media/image2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jpe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ndexbio.org/%23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44" y="-1849463"/>
            <a:ext cx="76057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Biological Network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Hannah Carter</a:t>
            </a:r>
          </a:p>
          <a:p>
            <a:r>
              <a:rPr lang="en-US" dirty="0" smtClean="0"/>
              <a:t>UCSD Department of Medicine</a:t>
            </a:r>
          </a:p>
          <a:p>
            <a:r>
              <a:rPr lang="en-US" dirty="0" smtClean="0"/>
              <a:t>02/27/2018</a:t>
            </a:r>
          </a:p>
          <a:p>
            <a:r>
              <a:rPr lang="en-US" dirty="0" err="1" smtClean="0"/>
              <a:t>hkcarter@ucsd.edu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0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Motifs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Motifs</a:t>
            </a:r>
          </a:p>
          <a:p>
            <a:pPr lvl="1"/>
            <a:r>
              <a:rPr lang="en-US" dirty="0" err="1"/>
              <a:t>Subgraphs</a:t>
            </a:r>
            <a:r>
              <a:rPr lang="en-US" dirty="0"/>
              <a:t> that occur within a larger graph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586"/>
          <a:stretch/>
        </p:blipFill>
        <p:spPr>
          <a:xfrm>
            <a:off x="291050" y="3286651"/>
            <a:ext cx="8407400" cy="33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2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smtClean="0">
                <a:cs typeface="+mj-cs"/>
              </a:rPr>
              <a:t>Example: Motif searches in 3 different contexts</a:t>
            </a:r>
          </a:p>
        </p:txBody>
      </p:sp>
      <p:pic>
        <p:nvPicPr>
          <p:cNvPr id="2150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/>
          <a:stretch>
            <a:fillRect/>
          </a:stretch>
        </p:blipFill>
        <p:spPr>
          <a:xfrm>
            <a:off x="381000" y="2133602"/>
            <a:ext cx="8382000" cy="2278063"/>
          </a:xfrm>
        </p:spPr>
      </p:pic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381000" y="5181601"/>
            <a:ext cx="8305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How many motifs (connected </a:t>
            </a:r>
            <a:r>
              <a:rPr lang="en-US" sz="1800" dirty="0" err="1"/>
              <a:t>subgraph</a:t>
            </a:r>
            <a:r>
              <a:rPr lang="en-US" sz="1800" dirty="0"/>
              <a:t> topologies) exist involving three nodes?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If the graph is undirected?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If the graph is directed? </a:t>
            </a:r>
          </a:p>
        </p:txBody>
      </p:sp>
    </p:spTree>
    <p:extLst>
      <p:ext uri="{BB962C8B-B14F-4D97-AF65-F5344CB8AC3E}">
        <p14:creationId xmlns:p14="http://schemas.microsoft.com/office/powerpoint/2010/main" val="283772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 All 3-node directed subgraphs</a:t>
            </a:r>
          </a:p>
        </p:txBody>
      </p:sp>
      <p:pic>
        <p:nvPicPr>
          <p:cNvPr id="2253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8229600" cy="2727325"/>
          </a:xfrm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457200" y="5384796"/>
            <a:ext cx="8542936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 dirty="0">
                <a:cs typeface="+mn-cs"/>
              </a:rPr>
              <a:t>What is the frequency of each in the network</a:t>
            </a:r>
            <a:r>
              <a:rPr lang="en-US" sz="2400" i="1" dirty="0" smtClean="0">
                <a:cs typeface="+mn-cs"/>
              </a:rPr>
              <a:t>?</a:t>
            </a:r>
          </a:p>
          <a:p>
            <a:pPr>
              <a:defRPr/>
            </a:pPr>
            <a:endParaRPr lang="en-US" sz="2400" i="1" dirty="0"/>
          </a:p>
          <a:p>
            <a:pPr>
              <a:defRPr/>
            </a:pPr>
            <a:r>
              <a:rPr lang="en-US" sz="2400" i="1" dirty="0" smtClean="0">
                <a:cs typeface="+mn-cs"/>
              </a:rPr>
              <a:t>Are any of these motifs overrepresented? (would suggest function)</a:t>
            </a:r>
            <a:endParaRPr lang="en-US" sz="2400" i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87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Outline of the Approach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Search network to identify all possible </a:t>
            </a:r>
            <a:r>
              <a:rPr lang="en-US" sz="2400" i="1" dirty="0" smtClean="0">
                <a:cs typeface="+mn-cs"/>
              </a:rPr>
              <a:t>n</a:t>
            </a:r>
            <a:r>
              <a:rPr lang="en-US" sz="2400" dirty="0" smtClean="0">
                <a:cs typeface="+mn-cs"/>
              </a:rPr>
              <a:t>-node connected </a:t>
            </a:r>
            <a:r>
              <a:rPr lang="en-US" sz="2400" dirty="0" err="1" smtClean="0">
                <a:cs typeface="+mn-cs"/>
              </a:rPr>
              <a:t>subgraphs</a:t>
            </a:r>
            <a:r>
              <a:rPr lang="en-US" sz="2400" dirty="0" smtClean="0">
                <a:cs typeface="+mn-cs"/>
              </a:rPr>
              <a:t> (here </a:t>
            </a:r>
            <a:r>
              <a:rPr lang="en-US" sz="2400" i="1" dirty="0" smtClean="0">
                <a:cs typeface="+mn-cs"/>
              </a:rPr>
              <a:t>n</a:t>
            </a:r>
            <a:r>
              <a:rPr lang="en-US" sz="2400" dirty="0" smtClean="0">
                <a:cs typeface="+mn-cs"/>
              </a:rPr>
              <a:t>=3 or 4)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Get # occurrences of each </a:t>
            </a:r>
            <a:r>
              <a:rPr lang="en-US" sz="2400" dirty="0" err="1" smtClean="0">
                <a:cs typeface="+mn-cs"/>
              </a:rPr>
              <a:t>subgraph</a:t>
            </a:r>
            <a:r>
              <a:rPr lang="en-US" sz="2400" dirty="0" smtClean="0">
                <a:cs typeface="+mn-cs"/>
              </a:rPr>
              <a:t> type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The significance for each type is determined using permutation testing, in which the above process is repeated for many randomized networks (preserving node degrees– why?)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Use random distributions to compute a p-value for each </a:t>
            </a:r>
            <a:r>
              <a:rPr lang="en-US" sz="2400" dirty="0" err="1" smtClean="0">
                <a:cs typeface="+mn-cs"/>
              </a:rPr>
              <a:t>subgraph</a:t>
            </a:r>
            <a:r>
              <a:rPr lang="en-US" sz="2400" dirty="0" smtClean="0">
                <a:cs typeface="+mn-cs"/>
              </a:rPr>
              <a:t> type.  The </a:t>
            </a:r>
            <a:r>
              <a:rPr lang="ja-JP" altLang="en-US" sz="2400" dirty="0" smtClean="0">
                <a:latin typeface="Arial"/>
                <a:cs typeface="+mn-cs"/>
              </a:rPr>
              <a:t>“</a:t>
            </a:r>
            <a:r>
              <a:rPr lang="en-US" sz="2400" dirty="0" smtClean="0">
                <a:cs typeface="+mn-cs"/>
              </a:rPr>
              <a:t>network motifs</a:t>
            </a:r>
            <a:r>
              <a:rPr lang="ja-JP" altLang="en-US" sz="2400" dirty="0" smtClean="0">
                <a:latin typeface="Arial"/>
                <a:cs typeface="+mn-cs"/>
              </a:rPr>
              <a:t>”</a:t>
            </a:r>
            <a:r>
              <a:rPr lang="en-US" sz="2400" dirty="0" smtClean="0">
                <a:cs typeface="+mn-cs"/>
              </a:rPr>
              <a:t> are </a:t>
            </a:r>
            <a:r>
              <a:rPr lang="en-US" sz="2400" dirty="0" err="1" smtClean="0">
                <a:cs typeface="+mn-cs"/>
              </a:rPr>
              <a:t>subgraphs</a:t>
            </a:r>
            <a:r>
              <a:rPr lang="en-US" sz="2400" dirty="0" smtClean="0">
                <a:cs typeface="+mn-cs"/>
              </a:rPr>
              <a:t> with p &lt; 0.001 (why?)</a:t>
            </a:r>
          </a:p>
        </p:txBody>
      </p:sp>
    </p:spTree>
    <p:extLst>
      <p:ext uri="{BB962C8B-B14F-4D97-AF65-F5344CB8AC3E}">
        <p14:creationId xmlns:p14="http://schemas.microsoft.com/office/powerpoint/2010/main" val="8523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4873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200" smtClean="0">
                <a:cs typeface="+mj-cs"/>
              </a:rPr>
              <a:t>Schematic view of network motif detection</a:t>
            </a:r>
          </a:p>
        </p:txBody>
      </p:sp>
      <p:pic>
        <p:nvPicPr>
          <p:cNvPr id="24578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920" y="914400"/>
            <a:ext cx="8229600" cy="5202238"/>
          </a:xfrm>
        </p:spPr>
      </p:pic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457202" y="6248401"/>
            <a:ext cx="64800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 dirty="0">
                <a:cs typeface="+mn-cs"/>
              </a:rPr>
              <a:t>Networks are randomized preserving node degree</a:t>
            </a:r>
          </a:p>
        </p:txBody>
      </p:sp>
    </p:spTree>
    <p:extLst>
      <p:ext uri="{BB962C8B-B14F-4D97-AF65-F5344CB8AC3E}">
        <p14:creationId xmlns:p14="http://schemas.microsoft.com/office/powerpoint/2010/main" val="279589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6629400" cy="533400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sz="3200" smtClean="0">
                <a:solidFill>
                  <a:schemeClr val="tx1"/>
                </a:solidFill>
                <a:cs typeface="+mj-cs"/>
              </a:rPr>
              <a:t>Concentration of feedforward motif:</a:t>
            </a:r>
          </a:p>
        </p:txBody>
      </p:sp>
      <p:pic>
        <p:nvPicPr>
          <p:cNvPr id="25602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576389"/>
            <a:ext cx="6629400" cy="5172075"/>
          </a:xfrm>
        </p:spPr>
      </p:pic>
      <p:pic>
        <p:nvPicPr>
          <p:cNvPr id="25603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2" y="2"/>
            <a:ext cx="1476375" cy="1095375"/>
          </a:xfrm>
        </p:spPr>
      </p:pic>
      <p:sp>
        <p:nvSpPr>
          <p:cNvPr id="68613" name="Line 5"/>
          <p:cNvSpPr>
            <a:spLocks noChangeShapeType="1"/>
          </p:cNvSpPr>
          <p:nvPr/>
        </p:nvSpPr>
        <p:spPr bwMode="auto">
          <a:xfrm>
            <a:off x="5638800" y="4572000"/>
            <a:ext cx="152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029202" y="4191000"/>
            <a:ext cx="3984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Mean+/-SD of 400 </a:t>
            </a:r>
            <a:r>
              <a:rPr lang="en-US" dirty="0" smtClean="0">
                <a:cs typeface="+mn-cs"/>
              </a:rPr>
              <a:t>random </a:t>
            </a:r>
            <a:r>
              <a:rPr lang="en-US" dirty="0" err="1" smtClean="0">
                <a:cs typeface="+mn-cs"/>
              </a:rPr>
              <a:t>subnetworks</a:t>
            </a:r>
            <a:endParaRPr lang="en-US" dirty="0">
              <a:cs typeface="+mn-cs"/>
            </a:endParaRPr>
          </a:p>
        </p:txBody>
      </p:sp>
      <p:sp>
        <p:nvSpPr>
          <p:cNvPr id="68615" name="Line 7"/>
          <p:cNvSpPr>
            <a:spLocks noChangeShapeType="1"/>
          </p:cNvSpPr>
          <p:nvPr/>
        </p:nvSpPr>
        <p:spPr bwMode="auto">
          <a:xfrm flipH="1">
            <a:off x="4343400" y="4495800"/>
            <a:ext cx="685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 flipH="1">
            <a:off x="5105400" y="4572000"/>
            <a:ext cx="152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152400" y="609600"/>
            <a:ext cx="4191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(Num. appearances of motif divided by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all 3 node connected </a:t>
            </a:r>
            <a:r>
              <a:rPr lang="en-US" dirty="0" err="1">
                <a:cs typeface="+mn-cs"/>
              </a:rPr>
              <a:t>subgraphs</a:t>
            </a:r>
            <a:r>
              <a:rPr lang="en-US" dirty="0"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318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3962400" cy="3001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Transcriptional network results</a:t>
            </a:r>
          </a:p>
        </p:txBody>
      </p:sp>
      <p:pic>
        <p:nvPicPr>
          <p:cNvPr id="26626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9"/>
          <a:stretch>
            <a:fillRect/>
          </a:stretch>
        </p:blipFill>
        <p:spPr>
          <a:xfrm>
            <a:off x="1220760" y="3810000"/>
            <a:ext cx="7315200" cy="2852738"/>
          </a:xfrm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41"/>
          <a:stretch>
            <a:fillRect/>
          </a:stretch>
        </p:blipFill>
        <p:spPr bwMode="auto">
          <a:xfrm>
            <a:off x="4800600" y="609600"/>
            <a:ext cx="37338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59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91792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Neural networks</a:t>
            </a:r>
          </a:p>
        </p:txBody>
      </p:sp>
      <p:pic>
        <p:nvPicPr>
          <p:cNvPr id="27650" name="Picture 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891792" y="4267200"/>
            <a:ext cx="7315200" cy="2209800"/>
          </a:xfrm>
        </p:spPr>
      </p:pic>
      <p:pic>
        <p:nvPicPr>
          <p:cNvPr id="27652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5" r="34235"/>
          <a:stretch>
            <a:fillRect/>
          </a:stretch>
        </p:blipFill>
        <p:spPr>
          <a:xfrm>
            <a:off x="810720" y="1524000"/>
            <a:ext cx="7391400" cy="442913"/>
          </a:xfrm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820740" y="1905001"/>
            <a:ext cx="7392987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77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5896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Food webs</a:t>
            </a:r>
          </a:p>
        </p:txBody>
      </p:sp>
      <p:grpSp>
        <p:nvGrpSpPr>
          <p:cNvPr id="28674" name="Group 3"/>
          <p:cNvGrpSpPr>
            <a:grpSpLocks/>
          </p:cNvGrpSpPr>
          <p:nvPr/>
        </p:nvGrpSpPr>
        <p:grpSpPr bwMode="auto">
          <a:xfrm>
            <a:off x="228600" y="1905000"/>
            <a:ext cx="8686800" cy="3411539"/>
            <a:chOff x="288" y="1872"/>
            <a:chExt cx="2544" cy="999"/>
          </a:xfrm>
        </p:grpSpPr>
        <p:pic>
          <p:nvPicPr>
            <p:cNvPr id="7168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995"/>
              <a:ext cx="2544" cy="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168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872"/>
              <a:ext cx="2544" cy="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519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Interesting questions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50673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Which networks have motifs in common?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Which networks have completely distinct motifs versus the others?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Does this tell us anything about the design constraints on each network?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E.g., the </a:t>
            </a:r>
            <a:r>
              <a:rPr lang="en-US" sz="2400" dirty="0" err="1" smtClean="0">
                <a:cs typeface="+mn-cs"/>
              </a:rPr>
              <a:t>feedforward</a:t>
            </a:r>
            <a:r>
              <a:rPr lang="en-US" sz="2400" dirty="0" smtClean="0">
                <a:cs typeface="+mn-cs"/>
              </a:rPr>
              <a:t> loop may function to activate output only if the input signal is persistent (i.e., reject noisy or transient signals) and to allow rapid deactivation when the input turns off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E.g., food webs evolve to allow flow of energy from top to bottom (?!**!???), whereas transcriptional networks evolve to process information</a:t>
            </a:r>
          </a:p>
        </p:txBody>
      </p:sp>
    </p:spTree>
    <p:extLst>
      <p:ext uri="{BB962C8B-B14F-4D97-AF65-F5344CB8AC3E}">
        <p14:creationId xmlns:p14="http://schemas.microsoft.com/office/powerpoint/2010/main" val="125955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Properties of Biological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5924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Scale Free</a:t>
            </a:r>
          </a:p>
          <a:p>
            <a:pPr lvl="1"/>
            <a:r>
              <a:rPr lang="en-US" dirty="0" smtClean="0"/>
              <a:t>Generally see a small number of highly connected hubs and a much larger number of less connected nodes</a:t>
            </a:r>
          </a:p>
          <a:p>
            <a:pPr lvl="1"/>
            <a:r>
              <a:rPr lang="en-US" dirty="0" smtClean="0"/>
              <a:t>Fault tolerance – essential nodes less likely to be “attacked” by random error</a:t>
            </a:r>
          </a:p>
          <a:p>
            <a:endParaRPr lang="en-US" dirty="0"/>
          </a:p>
          <a:p>
            <a:r>
              <a:rPr lang="en-US" dirty="0" smtClean="0"/>
              <a:t>Small world</a:t>
            </a:r>
          </a:p>
          <a:p>
            <a:pPr lvl="1"/>
            <a:r>
              <a:rPr lang="en-US" dirty="0" smtClean="0"/>
              <a:t>Most nodes in biological networks are not that distant from one another</a:t>
            </a:r>
          </a:p>
          <a:p>
            <a:pPr lvl="1"/>
            <a:r>
              <a:rPr lang="en-US" dirty="0" smtClean="0"/>
              <a:t>Evolutionary advantage – deleting a node generally doesn’t greatly increase the mean shortest path length</a:t>
            </a:r>
          </a:p>
          <a:p>
            <a:endParaRPr lang="en-US" dirty="0"/>
          </a:p>
          <a:p>
            <a:r>
              <a:rPr lang="en-US" dirty="0" smtClean="0"/>
              <a:t>Modular</a:t>
            </a:r>
          </a:p>
          <a:p>
            <a:pPr lvl="1"/>
            <a:r>
              <a:rPr lang="en-US" dirty="0" smtClean="0"/>
              <a:t>Guilt-by-association: Neighboring nodes in biological networks are usually involved in the same biological function</a:t>
            </a:r>
          </a:p>
        </p:txBody>
      </p:sp>
    </p:spTree>
    <p:extLst>
      <p:ext uri="{BB962C8B-B14F-4D97-AF65-F5344CB8AC3E}">
        <p14:creationId xmlns:p14="http://schemas.microsoft.com/office/powerpoint/2010/main" val="3927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4: Motif finding in </a:t>
            </a:r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5816" y="3553519"/>
            <a:ext cx="5028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Jupyter</a:t>
            </a:r>
            <a:r>
              <a:rPr lang="en-US" sz="3200" dirty="0" smtClean="0"/>
              <a:t> Notebook: Exercise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041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35433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Define a hierarchy among objects</a:t>
            </a:r>
          </a:p>
          <a:p>
            <a:endParaRPr lang="en-US" dirty="0"/>
          </a:p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Curated from scientific literature</a:t>
            </a:r>
          </a:p>
          <a:p>
            <a:pPr lvl="1"/>
            <a:endParaRPr lang="en-US" dirty="0"/>
          </a:p>
          <a:p>
            <a:r>
              <a:rPr lang="en-US" dirty="0" smtClean="0"/>
              <a:t>Other examples</a:t>
            </a:r>
          </a:p>
          <a:p>
            <a:pPr lvl="1"/>
            <a:r>
              <a:rPr lang="en-US" dirty="0" smtClean="0"/>
              <a:t>Disease – symptom relationships</a:t>
            </a:r>
          </a:p>
          <a:p>
            <a:pPr lvl="1"/>
            <a:r>
              <a:rPr lang="en-US" dirty="0" smtClean="0"/>
              <a:t>Organ – tissue – cell-type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336" y="1672165"/>
            <a:ext cx="5084989" cy="35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14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6695"/>
            <a:ext cx="8229600" cy="1143000"/>
          </a:xfrm>
        </p:spPr>
        <p:txBody>
          <a:bodyPr/>
          <a:lstStyle/>
          <a:p>
            <a:r>
              <a:rPr lang="en-US" dirty="0" smtClean="0"/>
              <a:t>Modularity of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958216"/>
            <a:ext cx="5643401" cy="609285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Cliques</a:t>
            </a:r>
          </a:p>
          <a:p>
            <a:pPr lvl="1"/>
            <a:r>
              <a:rPr lang="en-US" dirty="0" smtClean="0"/>
              <a:t>A set of nodes that are all directly connected to one another</a:t>
            </a:r>
          </a:p>
          <a:p>
            <a:pPr lvl="1"/>
            <a:r>
              <a:rPr lang="en-US" dirty="0" smtClean="0"/>
              <a:t>“Complete” </a:t>
            </a:r>
            <a:r>
              <a:rPr lang="en-US" dirty="0" err="1" smtClean="0"/>
              <a:t>subgraph</a:t>
            </a:r>
            <a:r>
              <a:rPr lang="en-US" dirty="0" smtClean="0"/>
              <a:t> of 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 flipV="1">
            <a:off x="6759778" y="3815940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flipV="1">
            <a:off x="7671888" y="3815940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 flipV="1">
            <a:off x="7671888" y="4700571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6759778" y="4700571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4" idx="0"/>
            <a:endCxn id="7" idx="4"/>
          </p:cNvCxnSpPr>
          <p:nvPr/>
        </p:nvCxnSpPr>
        <p:spPr>
          <a:xfrm>
            <a:off x="6870319" y="4037023"/>
            <a:ext cx="0" cy="66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6"/>
            <a:endCxn id="5" idx="2"/>
          </p:cNvCxnSpPr>
          <p:nvPr/>
        </p:nvCxnSpPr>
        <p:spPr>
          <a:xfrm>
            <a:off x="6980860" y="3926481"/>
            <a:ext cx="691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6" idx="2"/>
          </p:cNvCxnSpPr>
          <p:nvPr/>
        </p:nvCxnSpPr>
        <p:spPr>
          <a:xfrm>
            <a:off x="6980860" y="4811112"/>
            <a:ext cx="691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0"/>
            <a:endCxn id="6" idx="4"/>
          </p:cNvCxnSpPr>
          <p:nvPr/>
        </p:nvCxnSpPr>
        <p:spPr>
          <a:xfrm>
            <a:off x="7782429" y="4037023"/>
            <a:ext cx="0" cy="66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1"/>
            <a:endCxn id="7" idx="5"/>
          </p:cNvCxnSpPr>
          <p:nvPr/>
        </p:nvCxnSpPr>
        <p:spPr>
          <a:xfrm flipH="1">
            <a:off x="6948483" y="4004646"/>
            <a:ext cx="755782" cy="7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7"/>
            <a:endCxn id="6" idx="3"/>
          </p:cNvCxnSpPr>
          <p:nvPr/>
        </p:nvCxnSpPr>
        <p:spPr>
          <a:xfrm>
            <a:off x="6948483" y="4004646"/>
            <a:ext cx="755782" cy="7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>
            <a:spLocks noChangeAspect="1"/>
          </p:cNvSpPr>
          <p:nvPr/>
        </p:nvSpPr>
        <p:spPr>
          <a:xfrm flipV="1">
            <a:off x="6746548" y="2457716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 flipV="1">
            <a:off x="7658658" y="2457716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 flipV="1">
            <a:off x="6746548" y="3342347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38" idx="0"/>
            <a:endCxn id="41" idx="4"/>
          </p:cNvCxnSpPr>
          <p:nvPr/>
        </p:nvCxnSpPr>
        <p:spPr>
          <a:xfrm>
            <a:off x="6857089" y="2678799"/>
            <a:ext cx="0" cy="66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8" idx="6"/>
            <a:endCxn id="39" idx="2"/>
          </p:cNvCxnSpPr>
          <p:nvPr/>
        </p:nvCxnSpPr>
        <p:spPr>
          <a:xfrm>
            <a:off x="6967630" y="2568258"/>
            <a:ext cx="691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1"/>
            <a:endCxn id="41" idx="5"/>
          </p:cNvCxnSpPr>
          <p:nvPr/>
        </p:nvCxnSpPr>
        <p:spPr>
          <a:xfrm flipH="1">
            <a:off x="6935253" y="2646422"/>
            <a:ext cx="755782" cy="7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47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Constructing Ontologies from High-throughput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480"/>
            <a:ext cx="9144000" cy="53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280193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NEXO for Yeast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62" y="0"/>
            <a:ext cx="556403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669" y="634999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Biotechnology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1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 </a:t>
            </a:r>
            <a:r>
              <a:rPr lang="en-US" dirty="0" smtClean="0"/>
              <a:t>Analysis of Gene Expression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6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7" y="1600200"/>
            <a:ext cx="874202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Common Applications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networks </a:t>
            </a:r>
            <a:r>
              <a:rPr lang="en-US" dirty="0" smtClean="0"/>
              <a:t>to analyze differential expression data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dentify </a:t>
            </a:r>
            <a:r>
              <a:rPr lang="en-US" dirty="0" smtClean="0"/>
              <a:t>differentially expressed pathways </a:t>
            </a:r>
          </a:p>
          <a:p>
            <a:pPr lvl="2"/>
            <a:r>
              <a:rPr lang="en-US" dirty="0" smtClean="0"/>
              <a:t>Identify network biomarkers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expression </a:t>
            </a:r>
            <a:r>
              <a:rPr lang="en-US" dirty="0" smtClean="0"/>
              <a:t>data to construct a network</a:t>
            </a:r>
          </a:p>
          <a:p>
            <a:pPr lvl="2"/>
            <a:r>
              <a:rPr lang="en-US" dirty="0" smtClean="0"/>
              <a:t>Connect genes with similar expression patterns in a network</a:t>
            </a:r>
            <a:endParaRPr lang="en-US" dirty="0" smtClean="0"/>
          </a:p>
          <a:p>
            <a:pPr lvl="2"/>
            <a:r>
              <a:rPr lang="en-US" dirty="0" smtClean="0"/>
              <a:t>Relate </a:t>
            </a:r>
            <a:r>
              <a:rPr lang="en-US" dirty="0" smtClean="0"/>
              <a:t>gene co-expression</a:t>
            </a:r>
            <a:r>
              <a:rPr lang="en-US" dirty="0" smtClean="0"/>
              <a:t> </a:t>
            </a:r>
            <a:r>
              <a:rPr lang="en-US" dirty="0" smtClean="0"/>
              <a:t>modules to traits or diseases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4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a network to analyze differential expression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Select network</a:t>
            </a:r>
          </a:p>
          <a:p>
            <a:endParaRPr lang="en-US" dirty="0"/>
          </a:p>
          <a:p>
            <a:r>
              <a:rPr lang="en-US" dirty="0" smtClean="0"/>
              <a:t>2) Map </a:t>
            </a:r>
            <a:r>
              <a:rPr lang="en-US" dirty="0" smtClean="0"/>
              <a:t>differential expression statistics onto </a:t>
            </a:r>
            <a:r>
              <a:rPr lang="en-US" dirty="0" smtClean="0"/>
              <a:t>network</a:t>
            </a:r>
          </a:p>
          <a:p>
            <a:endParaRPr lang="en-US" dirty="0"/>
          </a:p>
          <a:p>
            <a:r>
              <a:rPr lang="en-US" dirty="0" smtClean="0"/>
              <a:t>3) Identify network regions that are enriched for differentially expressed </a:t>
            </a:r>
            <a:r>
              <a:rPr lang="en-US" dirty="0" smtClean="0"/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369611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Need a scoring system for expression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node in the network assigned a differential expression fold-change (usually log scale) and significance (p-value)</a:t>
            </a:r>
          </a:p>
          <a:p>
            <a:endParaRPr lang="en-US" dirty="0"/>
          </a:p>
          <a:p>
            <a:r>
              <a:rPr lang="en-US" dirty="0" smtClean="0"/>
              <a:t>Can generate an aggregate z-score for a set of nodes</a:t>
            </a:r>
          </a:p>
          <a:p>
            <a:endParaRPr lang="en-US" dirty="0"/>
          </a:p>
          <a:p>
            <a:r>
              <a:rPr lang="en-US" dirty="0" smtClean="0"/>
              <a:t>Expression fold-changes can be misleading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4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6015" y="1620288"/>
            <a:ext cx="8229600" cy="47545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Arial" charset="0"/>
              </a:rPr>
              <a:t>Zien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 err="1">
                <a:latin typeface="Arial" charset="0"/>
              </a:rPr>
              <a:t>Kuffner</a:t>
            </a:r>
            <a:r>
              <a:rPr lang="en-US" sz="2400" dirty="0">
                <a:latin typeface="Arial" charset="0"/>
              </a:rPr>
              <a:t>, Zimmer, </a:t>
            </a:r>
            <a:r>
              <a:rPr lang="en-US" sz="2400" dirty="0" err="1">
                <a:latin typeface="Arial" charset="0"/>
              </a:rPr>
              <a:t>Lengauer</a:t>
            </a:r>
            <a:r>
              <a:rPr lang="en-US" sz="2400" dirty="0">
                <a:latin typeface="Arial" charset="0"/>
              </a:rPr>
              <a:t> (2000) originally proposed a method for scoring gene expression activity of a given metabolic reaction pathway </a:t>
            </a:r>
            <a:r>
              <a:rPr lang="en-US" sz="2400" i="1" dirty="0">
                <a:latin typeface="Arial" charset="0"/>
              </a:rPr>
              <a:t>P: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i="1" dirty="0">
                <a:latin typeface="Arial" charset="0"/>
              </a:rPr>
              <a:t>	</a:t>
            </a:r>
            <a:endParaRPr lang="en-US" sz="18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i="1" dirty="0">
                <a:latin typeface="Arial" charset="0"/>
                <a:cs typeface="Arial" charset="0"/>
              </a:rPr>
              <a:t>S</a:t>
            </a:r>
            <a:r>
              <a:rPr lang="en-US" sz="2400" dirty="0">
                <a:latin typeface="Arial" charset="0"/>
                <a:cs typeface="Arial" charset="0"/>
              </a:rPr>
              <a:t>(</a:t>
            </a:r>
            <a:r>
              <a:rPr lang="en-US" sz="2400" i="1" dirty="0">
                <a:latin typeface="Arial" charset="0"/>
                <a:cs typeface="Arial" charset="0"/>
              </a:rPr>
              <a:t>G</a:t>
            </a:r>
            <a:r>
              <a:rPr lang="en-US" sz="2400" dirty="0">
                <a:latin typeface="Arial" charset="0"/>
                <a:cs typeface="Arial" charset="0"/>
              </a:rPr>
              <a:t>) is a p-value of differential expression or an average correlation coefficient vs. genes in </a:t>
            </a:r>
            <a:r>
              <a:rPr lang="en-US" sz="2400" i="1" dirty="0">
                <a:latin typeface="Arial" charset="0"/>
                <a:cs typeface="Arial" charset="0"/>
              </a:rPr>
              <a:t>P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cs typeface="Arial" charset="0"/>
              </a:rPr>
              <a:t>More recently, statistics have been modified to </a:t>
            </a:r>
            <a:r>
              <a:rPr lang="en-US" sz="2400" dirty="0" smtClean="0">
                <a:latin typeface="Arial" charset="0"/>
                <a:cs typeface="Arial" charset="0"/>
              </a:rPr>
              <a:t/>
            </a:r>
            <a:br>
              <a:rPr lang="en-US" sz="2400" dirty="0" smtClean="0">
                <a:latin typeface="Arial" charset="0"/>
                <a:cs typeface="Arial" charset="0"/>
              </a:rPr>
            </a:br>
            <a:r>
              <a:rPr lang="en-US" sz="2400" dirty="0" smtClean="0">
                <a:latin typeface="Arial" charset="0"/>
                <a:cs typeface="Arial" charset="0"/>
              </a:rPr>
              <a:t>use </a:t>
            </a:r>
            <a:r>
              <a:rPr lang="en-US" sz="2400" dirty="0">
                <a:latin typeface="Arial" charset="0"/>
                <a:cs typeface="Arial" charset="0"/>
              </a:rPr>
              <a:t>z-</a:t>
            </a:r>
            <a:r>
              <a:rPr lang="en-US" sz="2400" dirty="0" smtClean="0">
                <a:latin typeface="Arial" charset="0"/>
                <a:cs typeface="Arial" charset="0"/>
              </a:rPr>
              <a:t>scores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cs typeface="Arial" charset="0"/>
              </a:rPr>
              <a:t>  </a:t>
            </a:r>
            <a:r>
              <a:rPr lang="en-US" sz="2400" dirty="0" smtClean="0">
                <a:latin typeface="Arial" charset="0"/>
                <a:cs typeface="Arial" charset="0"/>
              </a:rPr>
              <a:t> (e.g. </a:t>
            </a:r>
            <a:r>
              <a:rPr lang="en-US" sz="2400" dirty="0" smtClean="0">
                <a:latin typeface="Arial" charset="0"/>
                <a:cs typeface="Arial" charset="0"/>
              </a:rPr>
              <a:t>Stouffer’s Method – </a:t>
            </a:r>
            <a:r>
              <a:rPr lang="en-US" sz="2400" dirty="0" err="1" smtClean="0">
                <a:latin typeface="Arial" charset="0"/>
                <a:cs typeface="Arial" charset="0"/>
              </a:rPr>
              <a:t>JActiveModules</a:t>
            </a:r>
            <a:r>
              <a:rPr lang="en-US" sz="2400" dirty="0" smtClean="0">
                <a:latin typeface="Arial" charset="0"/>
                <a:cs typeface="Arial" charset="0"/>
              </a:rPr>
              <a:t>)</a:t>
            </a:r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latin typeface="Arial" charset="0"/>
              </a:rPr>
              <a:t>Analysis of gene expression with pathway scores</a:t>
            </a:r>
          </a:p>
        </p:txBody>
      </p:sp>
      <p:graphicFrame>
        <p:nvGraphicFramePr>
          <p:cNvPr id="58371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687792"/>
              </p:ext>
            </p:extLst>
          </p:nvPr>
        </p:nvGraphicFramePr>
        <p:xfrm>
          <a:off x="3141434" y="2877624"/>
          <a:ext cx="3064684" cy="1031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Equation" r:id="rId3" imgW="1320227" imgH="444307" progId="Equation.3">
                  <p:embed/>
                </p:oleObj>
              </mc:Choice>
              <mc:Fallback>
                <p:oleObj name="Equation" r:id="rId3" imgW="1320227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434" y="2877624"/>
                        <a:ext cx="3064684" cy="1031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567717"/>
              </p:ext>
            </p:extLst>
          </p:nvPr>
        </p:nvGraphicFramePr>
        <p:xfrm>
          <a:off x="6951663" y="4876800"/>
          <a:ext cx="194151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Equation" r:id="rId5" imgW="635000" imgH="647700" progId="Equation.3">
                  <p:embed/>
                </p:oleObj>
              </mc:Choice>
              <mc:Fallback>
                <p:oleObj name="Equation" r:id="rId5" imgW="6350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1663" y="4876800"/>
                        <a:ext cx="1941512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395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6699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Day 1: Introduction to networks</a:t>
            </a:r>
          </a:p>
          <a:p>
            <a:pPr lvl="1"/>
            <a:r>
              <a:rPr lang="en-US" dirty="0"/>
              <a:t>Why networks?</a:t>
            </a:r>
          </a:p>
          <a:p>
            <a:pPr lvl="1"/>
            <a:r>
              <a:rPr lang="en-US" dirty="0"/>
              <a:t>Network </a:t>
            </a:r>
            <a:r>
              <a:rPr lang="en-US" dirty="0" smtClean="0"/>
              <a:t>basics &amp; examples </a:t>
            </a:r>
            <a:r>
              <a:rPr lang="en-US" dirty="0"/>
              <a:t>of biological networks</a:t>
            </a:r>
          </a:p>
          <a:p>
            <a:pPr lvl="1"/>
            <a:r>
              <a:rPr lang="en-US" dirty="0"/>
              <a:t>What networks can teach us about biological systems</a:t>
            </a:r>
          </a:p>
          <a:p>
            <a:pPr lvl="1"/>
            <a:r>
              <a:rPr lang="en-US" dirty="0"/>
              <a:t>Challenges for biological network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Cytoscape</a:t>
            </a:r>
            <a:r>
              <a:rPr lang="en-US" dirty="0"/>
              <a:t> and </a:t>
            </a:r>
            <a:r>
              <a:rPr lang="en-US" dirty="0" err="1"/>
              <a:t>Ndex</a:t>
            </a:r>
            <a:endParaRPr lang="en-US" dirty="0"/>
          </a:p>
          <a:p>
            <a:pPr lvl="2"/>
            <a:r>
              <a:rPr lang="en-US" dirty="0"/>
              <a:t>Loading and visualizing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Day 2: Network analysis </a:t>
            </a:r>
          </a:p>
          <a:p>
            <a:pPr lvl="1"/>
            <a:r>
              <a:rPr lang="en-US" dirty="0"/>
              <a:t>Statistical hypothesis testing with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Motif detection</a:t>
            </a:r>
          </a:p>
          <a:p>
            <a:pPr lvl="1"/>
            <a:r>
              <a:rPr lang="en-US" dirty="0" smtClean="0"/>
              <a:t>RNA </a:t>
            </a:r>
            <a:r>
              <a:rPr lang="en-US" dirty="0" err="1"/>
              <a:t>seq</a:t>
            </a:r>
            <a:r>
              <a:rPr lang="en-US" dirty="0"/>
              <a:t>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ABB-3982-4149-9480-1DC64E7DC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5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AB29-E49F-3040-B9E3-0707F1166A50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2384" y="142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Network Modules as Biomarkers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298"/>
          <a:stretch/>
        </p:blipFill>
        <p:spPr>
          <a:xfrm>
            <a:off x="64419" y="1089267"/>
            <a:ext cx="6934609" cy="5327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82975"/>
            <a:ext cx="836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Chuang </a:t>
            </a:r>
            <a:r>
              <a:rPr lang="en-US" sz="1200" dirty="0" smtClean="0"/>
              <a:t>HY </a:t>
            </a:r>
            <a:r>
              <a:rPr lang="en-US" sz="1200" i="1" dirty="0" smtClean="0"/>
              <a:t>et al.</a:t>
            </a:r>
            <a:r>
              <a:rPr lang="en-US" sz="1200" dirty="0" smtClean="0"/>
              <a:t> </a:t>
            </a:r>
            <a:r>
              <a:rPr lang="en-US" sz="1200" b="1" dirty="0" smtClean="0"/>
              <a:t>Network</a:t>
            </a:r>
            <a:r>
              <a:rPr lang="en-US" sz="1200" b="1" dirty="0"/>
              <a:t>-based classification of breast </a:t>
            </a:r>
            <a:r>
              <a:rPr lang="en-US" sz="1200" b="1" dirty="0" smtClean="0"/>
              <a:t>cancer metastasis</a:t>
            </a:r>
            <a:r>
              <a:rPr lang="en-US" sz="1200" dirty="0" smtClean="0"/>
              <a:t> </a:t>
            </a:r>
            <a:r>
              <a:rPr lang="en-US" sz="1200" dirty="0" err="1" smtClean="0"/>
              <a:t>Mol</a:t>
            </a:r>
            <a:r>
              <a:rPr lang="en-US" sz="1200" dirty="0" smtClean="0"/>
              <a:t> </a:t>
            </a:r>
            <a:r>
              <a:rPr lang="en-US" sz="1200" dirty="0" err="1"/>
              <a:t>Syst</a:t>
            </a:r>
            <a:r>
              <a:rPr lang="en-US" sz="1200" dirty="0"/>
              <a:t> Biol. 2007;3:140.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49360" y="1922764"/>
            <a:ext cx="2166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 differential gene set activity in</a:t>
            </a:r>
            <a:br>
              <a:rPr lang="en-US" dirty="0" smtClean="0"/>
            </a:br>
            <a:r>
              <a:rPr lang="en-US" dirty="0" smtClean="0"/>
              <a:t>two conditions.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77695" y="4491254"/>
            <a:ext cx="2236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 gene set </a:t>
            </a:r>
            <a:br>
              <a:rPr lang="en-US" dirty="0" smtClean="0"/>
            </a:br>
            <a:r>
              <a:rPr lang="en-US" dirty="0" smtClean="0"/>
              <a:t>search space based</a:t>
            </a:r>
            <a:br>
              <a:rPr lang="en-US" dirty="0" smtClean="0"/>
            </a:br>
            <a:r>
              <a:rPr lang="en-US" dirty="0" smtClean="0"/>
              <a:t>on network structure.</a:t>
            </a:r>
          </a:p>
        </p:txBody>
      </p:sp>
    </p:spTree>
    <p:extLst>
      <p:ext uri="{BB962C8B-B14F-4D97-AF65-F5344CB8AC3E}">
        <p14:creationId xmlns:p14="http://schemas.microsoft.com/office/powerpoint/2010/main" val="374217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33375"/>
            <a:ext cx="8915400" cy="609600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Searching for </a:t>
            </a:r>
            <a:r>
              <a:rPr lang="ja-JP" altLang="en-US" sz="2800" dirty="0">
                <a:latin typeface="Arial" charset="0"/>
              </a:rPr>
              <a:t>“</a:t>
            </a:r>
            <a:r>
              <a:rPr lang="en-US" altLang="ja-JP" sz="2800" dirty="0">
                <a:latin typeface="Arial" charset="0"/>
              </a:rPr>
              <a:t>active</a:t>
            </a:r>
            <a:r>
              <a:rPr lang="ja-JP" altLang="en-US" sz="2800" dirty="0">
                <a:latin typeface="Arial" charset="0"/>
              </a:rPr>
              <a:t>”</a:t>
            </a:r>
            <a:r>
              <a:rPr lang="en-US" altLang="ja-JP" sz="2800" dirty="0">
                <a:latin typeface="Arial" charset="0"/>
              </a:rPr>
              <a:t> pathways in a large network</a:t>
            </a:r>
            <a:endParaRPr lang="en-US" sz="2800" dirty="0">
              <a:latin typeface="Arial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55310"/>
            <a:ext cx="8229600" cy="4495800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Score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according to their overall amount of </a:t>
            </a:r>
            <a:r>
              <a:rPr lang="en-US" sz="2400" b="1" i="1" dirty="0">
                <a:latin typeface="Arial" charset="0"/>
              </a:rPr>
              <a:t>activity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Finding the highest scoring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is NP hard, so </a:t>
            </a:r>
            <a:r>
              <a:rPr lang="en-US" sz="2400" dirty="0" smtClean="0">
                <a:latin typeface="Arial" charset="0"/>
              </a:rPr>
              <a:t>use </a:t>
            </a:r>
            <a:r>
              <a:rPr lang="en-US" sz="2400" dirty="0">
                <a:latin typeface="Arial" charset="0"/>
              </a:rPr>
              <a:t>heuristic search </a:t>
            </a:r>
            <a:r>
              <a:rPr lang="en-US" sz="2400" dirty="0" smtClean="0">
                <a:latin typeface="Arial" charset="0"/>
              </a:rPr>
              <a:t>algorithm. </a:t>
            </a:r>
            <a:r>
              <a:rPr lang="en-US" sz="2400" dirty="0">
                <a:latin typeface="Arial" charset="0"/>
              </a:rPr>
              <a:t>to identify a collection of high-scoring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(local optima</a:t>
            </a:r>
            <a:r>
              <a:rPr lang="en-US" sz="2400" dirty="0" smtClean="0">
                <a:latin typeface="Arial" charset="0"/>
              </a:rPr>
              <a:t>)</a:t>
            </a:r>
            <a:endParaRPr lang="en-US" sz="2400" dirty="0">
              <a:latin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Simulated annealing and/or greedy search starting from an initial </a:t>
            </a:r>
            <a:r>
              <a:rPr lang="en-US" sz="2000" dirty="0" err="1">
                <a:latin typeface="Arial" charset="0"/>
              </a:rPr>
              <a:t>subnetwork</a:t>
            </a:r>
            <a:r>
              <a:rPr lang="en-US" sz="2000" dirty="0">
                <a:latin typeface="Arial" charset="0"/>
              </a:rPr>
              <a:t> </a:t>
            </a:r>
            <a:r>
              <a:rPr lang="ja-JP" altLang="en-US" sz="2000" dirty="0">
                <a:latin typeface="Arial" charset="0"/>
              </a:rPr>
              <a:t>“</a:t>
            </a:r>
            <a:r>
              <a:rPr lang="en-US" altLang="ja-JP" sz="2000" dirty="0">
                <a:latin typeface="Arial" charset="0"/>
              </a:rPr>
              <a:t>seed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altLang="ja-JP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During the search we must also worry about issues such as local topology and whether a </a:t>
            </a:r>
            <a:r>
              <a:rPr lang="en-US" sz="2400" dirty="0" err="1" smtClean="0">
                <a:latin typeface="Arial" charset="0"/>
              </a:rPr>
              <a:t>subnetwork’</a:t>
            </a:r>
            <a:r>
              <a:rPr lang="en-US" altLang="ja-JP" sz="2400" dirty="0" err="1" smtClean="0">
                <a:latin typeface="Arial" charset="0"/>
              </a:rPr>
              <a:t>s</a:t>
            </a:r>
            <a:r>
              <a:rPr lang="en-US" altLang="ja-JP" sz="2400" dirty="0" smtClean="0">
                <a:latin typeface="Arial" charset="0"/>
              </a:rPr>
              <a:t> </a:t>
            </a:r>
            <a:r>
              <a:rPr lang="en-US" altLang="ja-JP" sz="2400" dirty="0">
                <a:latin typeface="Arial" charset="0"/>
              </a:rPr>
              <a:t>score is higher than would be expected at </a:t>
            </a:r>
            <a:r>
              <a:rPr lang="en-US" altLang="ja-JP" sz="2400" dirty="0" smtClean="0">
                <a:latin typeface="Arial" charset="0"/>
              </a:rPr>
              <a:t>random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 smtClean="0">
                <a:latin typeface="Arial" charset="0"/>
              </a:rPr>
              <a:t>Need to compare to scores on matched random networks</a:t>
            </a:r>
            <a:endParaRPr lang="en-US" altLang="ja-JP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8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51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Infer a Network from </a:t>
            </a:r>
            <a:r>
              <a:rPr lang="en-US" dirty="0" smtClean="0"/>
              <a:t>gene co</a:t>
            </a:r>
            <a:r>
              <a:rPr lang="en-US" dirty="0" smtClean="0"/>
              <a:t>-</a:t>
            </a:r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 smtClean="0"/>
              <a:t>Gene Co-expression Network Analysis (WGCNA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Soft threshold implemented by exponent Beta</a:t>
            </a:r>
          </a:p>
          <a:p>
            <a:pPr lvl="2"/>
            <a:r>
              <a:rPr lang="en-US" dirty="0" smtClean="0"/>
              <a:t>High Beta drives low correlations to 0</a:t>
            </a:r>
          </a:p>
          <a:p>
            <a:pPr lvl="2"/>
            <a:r>
              <a:rPr lang="en-US" dirty="0" smtClean="0"/>
              <a:t>Beta can be selected to return a scale free topology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ARACNE</a:t>
            </a:r>
            <a:endParaRPr lang="en-US" dirty="0"/>
          </a:p>
          <a:p>
            <a:pPr lvl="2"/>
            <a:r>
              <a:rPr lang="en-US" dirty="0"/>
              <a:t>Eliminate indirect </a:t>
            </a:r>
            <a:r>
              <a:rPr lang="en-US" dirty="0" smtClean="0"/>
              <a:t>interactions using mutual information</a:t>
            </a:r>
            <a:endParaRPr lang="en-US" dirty="0"/>
          </a:p>
          <a:p>
            <a:pPr lvl="2"/>
            <a:r>
              <a:rPr lang="en-US" dirty="0" smtClean="0"/>
              <a:t>“</a:t>
            </a:r>
            <a:r>
              <a:rPr lang="en-US" dirty="0"/>
              <a:t>defines an edge as an irreducible statistical dependency between gene expression profiles that cannot be explained as an artifact of other statistical dependencies in the </a:t>
            </a:r>
            <a:r>
              <a:rPr lang="en-US" dirty="0" smtClean="0"/>
              <a:t>network”</a:t>
            </a:r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091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-&gt; Adjacency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Essentially this is a sparse precision matrix estimation problem</a:t>
            </a:r>
          </a:p>
          <a:p>
            <a:pPr lvl="1"/>
            <a:r>
              <a:rPr lang="en-US" dirty="0" smtClean="0"/>
              <a:t>Simple threshold (WGCNA)</a:t>
            </a:r>
          </a:p>
          <a:p>
            <a:pPr lvl="2"/>
            <a:r>
              <a:rPr lang="en-US" dirty="0" smtClean="0"/>
              <a:t>hard </a:t>
            </a:r>
            <a:r>
              <a:rPr lang="en-US" dirty="0" err="1" smtClean="0"/>
              <a:t>vs</a:t>
            </a:r>
            <a:r>
              <a:rPr lang="en-US" dirty="0" smtClean="0"/>
              <a:t> soft</a:t>
            </a:r>
          </a:p>
          <a:p>
            <a:pPr lvl="1"/>
            <a:r>
              <a:rPr lang="en-US" dirty="0" smtClean="0"/>
              <a:t>Probabilistic: Conditional Independence</a:t>
            </a:r>
          </a:p>
          <a:p>
            <a:pPr lvl="2"/>
            <a:r>
              <a:rPr lang="en-US" dirty="0" smtClean="0"/>
              <a:t>Mutual information (ARACHNE)</a:t>
            </a:r>
          </a:p>
          <a:p>
            <a:pPr lvl="2"/>
            <a:r>
              <a:rPr lang="en-US" dirty="0"/>
              <a:t>L1 </a:t>
            </a:r>
            <a:r>
              <a:rPr lang="en-US" dirty="0" smtClean="0"/>
              <a:t>regularization (G-LASSO)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Note on covariance versus correlation</a:t>
            </a:r>
          </a:p>
          <a:p>
            <a:pPr lvl="2"/>
            <a:r>
              <a:rPr lang="en-US" dirty="0" smtClean="0"/>
              <a:t>Both encode similarity across samples</a:t>
            </a:r>
          </a:p>
          <a:p>
            <a:pPr lvl="3"/>
            <a:r>
              <a:rPr lang="en-US" dirty="0" smtClean="0"/>
              <a:t>covariance is appropriate when variables have the same scale (e.g. z-scored expression data)</a:t>
            </a:r>
          </a:p>
          <a:p>
            <a:pPr lvl="3"/>
            <a:r>
              <a:rPr lang="en-US" dirty="0" smtClean="0"/>
              <a:t>correlation is better if the variables have very different scales (log2 expression)</a:t>
            </a:r>
          </a:p>
          <a:p>
            <a:pPr lvl="2"/>
            <a:r>
              <a:rPr lang="en-US" dirty="0" smtClean="0"/>
              <a:t>Absolute versus signed correlation </a:t>
            </a:r>
          </a:p>
          <a:p>
            <a:pPr lvl="3"/>
            <a:r>
              <a:rPr lang="en-US" dirty="0" smtClean="0"/>
              <a:t>It may be desirable to capture direction of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14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63449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Steps for constructing a</a:t>
            </a:r>
            <a:br>
              <a:rPr lang="en-US" sz="4000" dirty="0"/>
            </a:br>
            <a:r>
              <a:rPr lang="en-US" sz="4000" dirty="0"/>
              <a:t>co-expression network</a:t>
            </a:r>
          </a:p>
        </p:txBody>
      </p:sp>
      <p:pic>
        <p:nvPicPr>
          <p:cNvPr id="337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8600"/>
            <a:ext cx="2489200" cy="6629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-4051300" y="-660400"/>
            <a:ext cx="376237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1400" b="1">
                <a:latin typeface="Times New Roman" charset="0"/>
                <a:cs typeface="Times New Roman" charset="0"/>
              </a:rPr>
              <a:t>Overview: gene co-expression network analysis</a:t>
            </a:r>
            <a:endParaRPr lang="en-US" sz="1100">
              <a:latin typeface="Times New Roman" charset="0"/>
            </a:endParaRPr>
          </a:p>
          <a:p>
            <a:pPr eaLnBrk="0" hangingPunct="0"/>
            <a:endParaRPr lang="en-US" sz="2400">
              <a:latin typeface="Times New Roman" charset="0"/>
            </a:endParaRP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1400" y="88900"/>
            <a:ext cx="30861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352800" y="1620045"/>
            <a:ext cx="53340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457200" indent="-457200" eaLnBrk="0" hangingPunct="0">
              <a:buFontTx/>
              <a:buAutoNum type="alphaUcParenR"/>
            </a:pPr>
            <a:r>
              <a:rPr lang="en-US" sz="2400" dirty="0" smtClean="0">
                <a:cs typeface="Times New Roman" charset="0"/>
              </a:rPr>
              <a:t>Gene expression </a:t>
            </a:r>
            <a:r>
              <a:rPr lang="en-US" sz="2400" dirty="0">
                <a:cs typeface="Times New Roman" charset="0"/>
              </a:rPr>
              <a:t>data </a:t>
            </a:r>
          </a:p>
          <a:p>
            <a:pPr marL="457200" indent="-457200" eaLnBrk="0" hangingPunct="0">
              <a:buFontTx/>
              <a:buAutoNum type="alphaUcParenR"/>
            </a:pPr>
            <a:endParaRPr lang="en-US" sz="2400" dirty="0" smtClean="0">
              <a:cs typeface="Times New Roman" charset="0"/>
            </a:endParaRPr>
          </a:p>
          <a:p>
            <a:pPr marL="457200" indent="-457200" eaLnBrk="0" hangingPunct="0">
              <a:buFontTx/>
              <a:buAutoNum type="alphaUcParenR"/>
            </a:pPr>
            <a:r>
              <a:rPr lang="en-US" sz="2400" dirty="0" smtClean="0">
                <a:cs typeface="Times New Roman" charset="0"/>
              </a:rPr>
              <a:t>Measure </a:t>
            </a:r>
            <a:r>
              <a:rPr lang="en-US" sz="2400" dirty="0">
                <a:cs typeface="Times New Roman" charset="0"/>
              </a:rPr>
              <a:t>concordance of gene expression with a Pearson correlation</a:t>
            </a:r>
          </a:p>
          <a:p>
            <a:pPr marL="457200" indent="-457200" eaLnBrk="0" hangingPunct="0"/>
            <a:endParaRPr lang="en-US" sz="2400" dirty="0" smtClean="0">
              <a:cs typeface="Times New Roman" charset="0"/>
            </a:endParaRPr>
          </a:p>
          <a:p>
            <a:pPr marL="457200" indent="-457200" eaLnBrk="0" hangingPunct="0"/>
            <a:r>
              <a:rPr lang="en-US" sz="2400" dirty="0" smtClean="0">
                <a:cs typeface="Times New Roman" charset="0"/>
              </a:rPr>
              <a:t>C</a:t>
            </a:r>
            <a:r>
              <a:rPr lang="en-US" sz="2400" dirty="0">
                <a:cs typeface="Times New Roman" charset="0"/>
              </a:rPr>
              <a:t>) </a:t>
            </a:r>
            <a:r>
              <a:rPr lang="en-US" sz="2400" dirty="0" smtClean="0">
                <a:cs typeface="Times New Roman" charset="0"/>
              </a:rPr>
              <a:t>The </a:t>
            </a:r>
            <a:r>
              <a:rPr lang="en-US" sz="2400" dirty="0">
                <a:cs typeface="Times New Roman" charset="0"/>
              </a:rPr>
              <a:t>Pearson correlation matrix </a:t>
            </a:r>
            <a:r>
              <a:rPr lang="en-US" sz="2400" dirty="0" smtClean="0">
                <a:cs typeface="Times New Roman" charset="0"/>
              </a:rPr>
              <a:t>is</a:t>
            </a:r>
          </a:p>
          <a:p>
            <a:pPr marL="457200" indent="-457200" eaLnBrk="0" hangingPunct="0"/>
            <a:r>
              <a:rPr lang="en-US" sz="2400" dirty="0">
                <a:cs typeface="Times New Roman" charset="0"/>
              </a:rPr>
              <a:t> </a:t>
            </a:r>
            <a:r>
              <a:rPr lang="en-US" sz="2400" dirty="0" smtClean="0">
                <a:cs typeface="Times New Roman" charset="0"/>
              </a:rPr>
              <a:t>      1) </a:t>
            </a:r>
            <a:r>
              <a:rPr lang="en-US" sz="2400" dirty="0" smtClean="0">
                <a:cs typeface="Times New Roman" charset="0"/>
              </a:rPr>
              <a:t>dichotomized </a:t>
            </a:r>
            <a:r>
              <a:rPr lang="en-US" sz="2400" dirty="0">
                <a:cs typeface="Times New Roman" charset="0"/>
              </a:rPr>
              <a:t>to arrive at an adjacency matrix </a:t>
            </a:r>
            <a:r>
              <a:rPr lang="en-US" sz="2400" dirty="0">
                <a:cs typeface="Times New Roman" charset="0"/>
                <a:sym typeface="Wingdings" charset="0"/>
              </a:rPr>
              <a:t> </a:t>
            </a:r>
            <a:r>
              <a:rPr lang="en-US" sz="2400" dirty="0" err="1">
                <a:cs typeface="Times New Roman" charset="0"/>
                <a:sym typeface="Wingdings" charset="0"/>
              </a:rPr>
              <a:t>unweighted</a:t>
            </a:r>
            <a:r>
              <a:rPr lang="en-US" sz="2400" dirty="0">
                <a:cs typeface="Times New Roman" charset="0"/>
                <a:sym typeface="Wingdings" charset="0"/>
              </a:rPr>
              <a:t> network </a:t>
            </a:r>
            <a:r>
              <a:rPr lang="en-US" sz="2400" dirty="0" smtClean="0">
                <a:cs typeface="Times New Roman" charset="0"/>
                <a:sym typeface="Wingdings" charset="0"/>
              </a:rPr>
              <a:t>(hard threshold)</a:t>
            </a:r>
            <a:r>
              <a:rPr lang="en-US" sz="2400" dirty="0">
                <a:cs typeface="Times New Roman" charset="0"/>
                <a:sym typeface="Wingdings" charset="0"/>
              </a:rPr>
              <a:t> </a:t>
            </a:r>
            <a:endParaRPr lang="en-US" sz="2400" dirty="0" smtClean="0">
              <a:cs typeface="Times New Roman" charset="0"/>
              <a:sym typeface="Wingdings" charset="0"/>
            </a:endParaRPr>
          </a:p>
          <a:p>
            <a:pPr marL="457200" indent="-457200" eaLnBrk="0" hangingPunct="0"/>
            <a:r>
              <a:rPr lang="en-US" sz="2400" dirty="0">
                <a:cs typeface="Times New Roman" charset="0"/>
                <a:sym typeface="Wingdings" charset="0"/>
              </a:rPr>
              <a:t> </a:t>
            </a:r>
            <a:r>
              <a:rPr lang="en-US" sz="2400" dirty="0" smtClean="0">
                <a:cs typeface="Times New Roman" charset="0"/>
                <a:sym typeface="Wingdings" charset="0"/>
              </a:rPr>
              <a:t>      or </a:t>
            </a:r>
          </a:p>
          <a:p>
            <a:pPr marL="457200" indent="-457200" eaLnBrk="0" hangingPunct="0"/>
            <a:r>
              <a:rPr lang="en-US" sz="2400" dirty="0">
                <a:cs typeface="Times New Roman" charset="0"/>
                <a:sym typeface="Wingdings" charset="0"/>
              </a:rPr>
              <a:t> </a:t>
            </a:r>
            <a:r>
              <a:rPr lang="en-US" sz="2400" dirty="0" smtClean="0">
                <a:cs typeface="Times New Roman" charset="0"/>
                <a:sym typeface="Wingdings" charset="0"/>
              </a:rPr>
              <a:t>     2) </a:t>
            </a:r>
            <a:r>
              <a:rPr lang="en-US" sz="2400" dirty="0" smtClean="0">
                <a:cs typeface="Times New Roman" charset="0"/>
                <a:sym typeface="Wingdings" charset="0"/>
              </a:rPr>
              <a:t>transformed </a:t>
            </a:r>
            <a:r>
              <a:rPr lang="en-US" sz="2400" dirty="0">
                <a:cs typeface="Times New Roman" charset="0"/>
                <a:sym typeface="Wingdings" charset="0"/>
              </a:rPr>
              <a:t>continuously with the power adjacency function  weighted </a:t>
            </a:r>
            <a:r>
              <a:rPr lang="en-US" sz="2400" dirty="0" smtClean="0">
                <a:cs typeface="Times New Roman" charset="0"/>
                <a:sym typeface="Wingdings" charset="0"/>
              </a:rPr>
              <a:t>network (soft threshold)</a:t>
            </a:r>
            <a:endParaRPr lang="en-US" sz="2400" dirty="0">
              <a:cs typeface="Times New Roman" charset="0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533400" y="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3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Adjacency Function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694096"/>
              </p:ext>
            </p:extLst>
          </p:nvPr>
        </p:nvGraphicFramePr>
        <p:xfrm>
          <a:off x="3316728" y="2076740"/>
          <a:ext cx="324992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4" imgW="1041400" imgH="304800" progId="Equation.3">
                  <p:embed/>
                </p:oleObj>
              </mc:Choice>
              <mc:Fallback>
                <p:oleObj name="Equation" r:id="rId4" imgW="10414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6728" y="2076740"/>
                        <a:ext cx="3249927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695" y="2945944"/>
            <a:ext cx="6525800" cy="36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3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60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Find clusters within the co-expression network</a:t>
            </a:r>
            <a:endParaRPr lang="en-US" sz="4000" dirty="0"/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43000" y="5710238"/>
            <a:ext cx="8001000" cy="1219200"/>
          </a:xfrm>
        </p:spPr>
        <p:txBody>
          <a:bodyPr/>
          <a:lstStyle/>
          <a:p>
            <a:r>
              <a:rPr lang="en-US" sz="2000"/>
              <a:t>Generalized in Zhang and Horvath (2005) to the case of weighted networks</a:t>
            </a:r>
          </a:p>
          <a:p>
            <a:r>
              <a:rPr lang="en-US" sz="2000"/>
              <a:t>Generalized in Yip and Horvath (2006) to higher order interactions</a:t>
            </a:r>
          </a:p>
        </p:txBody>
      </p:sp>
      <p:graphicFrame>
        <p:nvGraphicFramePr>
          <p:cNvPr id="431108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54341009"/>
              </p:ext>
            </p:extLst>
          </p:nvPr>
        </p:nvGraphicFramePr>
        <p:xfrm>
          <a:off x="918816" y="3119438"/>
          <a:ext cx="3873500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8" name="Equation" r:id="rId4" imgW="1498320" imgH="533160" progId="Equation.DSMT4">
                  <p:embed/>
                </p:oleObj>
              </mc:Choice>
              <mc:Fallback>
                <p:oleObj name="Equation" r:id="rId4" imgW="149832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816" y="3119438"/>
                        <a:ext cx="3873500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1109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55519679"/>
              </p:ext>
            </p:extLst>
          </p:nvPr>
        </p:nvGraphicFramePr>
        <p:xfrm>
          <a:off x="918816" y="4643438"/>
          <a:ext cx="32766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9" name="Equation" r:id="rId6" imgW="1231560" imgH="215640" progId="Equation.3">
                  <p:embed/>
                </p:oleObj>
              </mc:Choice>
              <mc:Fallback>
                <p:oleObj name="Equation" r:id="rId6" imgW="1231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816" y="4643438"/>
                        <a:ext cx="32766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199960"/>
            <a:ext cx="8458200" cy="15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The topological overlap dissimilarity is used as input of hierarchical clustering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495558" y="3102291"/>
            <a:ext cx="3321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topological overlap of two nodes reflects their similarity in terms of the commonality</a:t>
            </a:r>
          </a:p>
          <a:p>
            <a:r>
              <a:rPr lang="en-US" dirty="0"/>
              <a:t>of the nodes they connect 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80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295400"/>
          </a:xfrm>
        </p:spPr>
        <p:txBody>
          <a:bodyPr/>
          <a:lstStyle/>
          <a:p>
            <a:r>
              <a:rPr lang="en-US" sz="3600">
                <a:latin typeface="Tahoma" charset="0"/>
              </a:rPr>
              <a:t>Using the topological overlap matrix (TOM) to cluster genes 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95400"/>
            <a:ext cx="8610600" cy="38100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</a:rPr>
              <a:t>Here modules correspond to branches of the dendrogram</a:t>
            </a:r>
          </a:p>
        </p:txBody>
      </p:sp>
      <p:grpSp>
        <p:nvGrpSpPr>
          <p:cNvPr id="433156" name="Group 4"/>
          <p:cNvGrpSpPr>
            <a:grpSpLocks/>
          </p:cNvGrpSpPr>
          <p:nvPr/>
        </p:nvGrpSpPr>
        <p:grpSpPr bwMode="auto">
          <a:xfrm>
            <a:off x="3886200" y="3429000"/>
            <a:ext cx="3124200" cy="3346450"/>
            <a:chOff x="1248" y="624"/>
            <a:chExt cx="3072" cy="3068"/>
          </a:xfrm>
        </p:grpSpPr>
        <p:pic>
          <p:nvPicPr>
            <p:cNvPr id="43315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056"/>
              <a:ext cx="2640" cy="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315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9" t="13779" r="55559" b="17995"/>
            <a:stretch>
              <a:fillRect/>
            </a:stretch>
          </p:blipFill>
          <p:spPr bwMode="auto">
            <a:xfrm>
              <a:off x="1824" y="624"/>
              <a:ext cx="235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433159" name="Object 7"/>
            <p:cNvGraphicFramePr>
              <a:graphicFrameLocks noChangeAspect="1"/>
            </p:cNvGraphicFramePr>
            <p:nvPr/>
          </p:nvGraphicFramePr>
          <p:xfrm>
            <a:off x="1248" y="1200"/>
            <a:ext cx="470" cy="2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47" name="Bitmap Image" r:id="rId6" imgW="746667" imgH="3680779" progId="Paint.Picture">
                    <p:embed/>
                  </p:oleObj>
                </mc:Choice>
                <mc:Fallback>
                  <p:oleObj name="Bitmap Image" r:id="rId6" imgW="746667" imgH="368077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200"/>
                          <a:ext cx="470" cy="2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3160" name="Text Box 8"/>
          <p:cNvSpPr txBox="1">
            <a:spLocks noChangeArrowheads="1"/>
          </p:cNvSpPr>
          <p:nvPr/>
        </p:nvSpPr>
        <p:spPr bwMode="auto">
          <a:xfrm>
            <a:off x="4632325" y="2362200"/>
            <a:ext cx="149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charset="0"/>
              </a:rPr>
              <a:t>TOM plot</a:t>
            </a:r>
          </a:p>
        </p:txBody>
      </p:sp>
      <p:sp>
        <p:nvSpPr>
          <p:cNvPr id="433161" name="Text Box 9"/>
          <p:cNvSpPr txBox="1">
            <a:spLocks noChangeArrowheads="1"/>
          </p:cNvSpPr>
          <p:nvPr/>
        </p:nvSpPr>
        <p:spPr bwMode="auto">
          <a:xfrm>
            <a:off x="304800" y="4495800"/>
            <a:ext cx="30400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Hierarchical clustering </a:t>
            </a:r>
          </a:p>
          <a:p>
            <a:r>
              <a:rPr lang="en-US" sz="2400">
                <a:latin typeface="Times New Roman" charset="0"/>
              </a:rPr>
              <a:t>dendrogram</a:t>
            </a:r>
          </a:p>
        </p:txBody>
      </p:sp>
      <p:sp>
        <p:nvSpPr>
          <p:cNvPr id="433162" name="Line 10"/>
          <p:cNvSpPr>
            <a:spLocks noChangeShapeType="1"/>
          </p:cNvSpPr>
          <p:nvPr/>
        </p:nvSpPr>
        <p:spPr bwMode="auto">
          <a:xfrm>
            <a:off x="3200400" y="48006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3" name="Text Box 11"/>
          <p:cNvSpPr txBox="1">
            <a:spLocks noChangeArrowheads="1"/>
          </p:cNvSpPr>
          <p:nvPr/>
        </p:nvSpPr>
        <p:spPr bwMode="auto">
          <a:xfrm>
            <a:off x="7239000" y="4343400"/>
            <a:ext cx="1731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TOM matrix</a:t>
            </a:r>
          </a:p>
        </p:txBody>
      </p:sp>
      <p:sp>
        <p:nvSpPr>
          <p:cNvPr id="433164" name="Line 12"/>
          <p:cNvSpPr>
            <a:spLocks noChangeShapeType="1"/>
          </p:cNvSpPr>
          <p:nvPr/>
        </p:nvSpPr>
        <p:spPr bwMode="auto">
          <a:xfrm flipH="1">
            <a:off x="6096000" y="4572000"/>
            <a:ext cx="1143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5" name="Text Box 13"/>
          <p:cNvSpPr txBox="1">
            <a:spLocks noChangeArrowheads="1"/>
          </p:cNvSpPr>
          <p:nvPr/>
        </p:nvSpPr>
        <p:spPr bwMode="auto">
          <a:xfrm>
            <a:off x="7451725" y="5222875"/>
            <a:ext cx="16827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Module:</a:t>
            </a:r>
          </a:p>
          <a:p>
            <a:r>
              <a:rPr lang="en-US" sz="2400">
                <a:latin typeface="Times New Roman" charset="0"/>
              </a:rPr>
              <a:t>Correspond </a:t>
            </a:r>
          </a:p>
          <a:p>
            <a:r>
              <a:rPr lang="en-US" sz="2400">
                <a:latin typeface="Times New Roman" charset="0"/>
              </a:rPr>
              <a:t>to branches</a:t>
            </a:r>
          </a:p>
        </p:txBody>
      </p:sp>
      <p:sp>
        <p:nvSpPr>
          <p:cNvPr id="433166" name="Line 14"/>
          <p:cNvSpPr>
            <a:spLocks noChangeShapeType="1"/>
          </p:cNvSpPr>
          <p:nvPr/>
        </p:nvSpPr>
        <p:spPr bwMode="auto">
          <a:xfrm flipH="1">
            <a:off x="6324600" y="55626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7" name="Line 15"/>
          <p:cNvSpPr>
            <a:spLocks noChangeShapeType="1"/>
          </p:cNvSpPr>
          <p:nvPr/>
        </p:nvSpPr>
        <p:spPr bwMode="auto">
          <a:xfrm flipH="1" flipV="1">
            <a:off x="6096000" y="4343400"/>
            <a:ext cx="1447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8" name="Text Box 16"/>
          <p:cNvSpPr txBox="1">
            <a:spLocks noChangeArrowheads="1"/>
          </p:cNvSpPr>
          <p:nvPr/>
        </p:nvSpPr>
        <p:spPr bwMode="auto">
          <a:xfrm>
            <a:off x="228600" y="3581400"/>
            <a:ext cx="3352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latin typeface="Times New Roman" charset="0"/>
              </a:rPr>
              <a:t>Genes correspond to rows and columns</a:t>
            </a:r>
          </a:p>
        </p:txBody>
      </p:sp>
    </p:spTree>
    <p:extLst>
      <p:ext uri="{BB962C8B-B14F-4D97-AF65-F5344CB8AC3E}">
        <p14:creationId xmlns:p14="http://schemas.microsoft.com/office/powerpoint/2010/main" val="3976055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/>
              <a:t>Heatmap view of module</a:t>
            </a:r>
          </a:p>
        </p:txBody>
      </p:sp>
      <p:pic>
        <p:nvPicPr>
          <p:cNvPr id="437251" name="Picture 3" descr="dChipe133aUniq63GBM_4000mvgenes_imgExprBa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478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381000" y="2514600"/>
            <a:ext cx="27797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Rows=Genes </a:t>
            </a:r>
          </a:p>
          <a:p>
            <a:r>
              <a:rPr lang="en-US" sz="2400">
                <a:latin typeface="Times New Roman" charset="0"/>
              </a:rPr>
              <a:t>Color band indicates </a:t>
            </a:r>
          </a:p>
          <a:p>
            <a:r>
              <a:rPr lang="en-US" sz="2400">
                <a:latin typeface="Times New Roman" charset="0"/>
              </a:rPr>
              <a:t>module membership</a:t>
            </a:r>
          </a:p>
        </p:txBody>
      </p:sp>
      <p:sp>
        <p:nvSpPr>
          <p:cNvPr id="437253" name="Text Box 5"/>
          <p:cNvSpPr txBox="1">
            <a:spLocks noChangeArrowheads="1"/>
          </p:cNvSpPr>
          <p:nvPr/>
        </p:nvSpPr>
        <p:spPr bwMode="auto">
          <a:xfrm>
            <a:off x="3505200" y="990600"/>
            <a:ext cx="328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Columns= tissue samples</a:t>
            </a:r>
          </a:p>
        </p:txBody>
      </p:sp>
      <p:sp>
        <p:nvSpPr>
          <p:cNvPr id="437254" name="Text Box 6"/>
          <p:cNvSpPr txBox="1">
            <a:spLocks noChangeArrowheads="1"/>
          </p:cNvSpPr>
          <p:nvPr/>
        </p:nvSpPr>
        <p:spPr bwMode="auto">
          <a:xfrm>
            <a:off x="2667000" y="5715000"/>
            <a:ext cx="5921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Message: characteristic vertical bands indicate </a:t>
            </a:r>
          </a:p>
          <a:p>
            <a:r>
              <a:rPr lang="en-US" sz="2400">
                <a:latin typeface="Times New Roman" charset="0"/>
              </a:rPr>
              <a:t>tight co-expression of module genes</a:t>
            </a:r>
          </a:p>
        </p:txBody>
      </p:sp>
    </p:spTree>
    <p:extLst>
      <p:ext uri="{BB962C8B-B14F-4D97-AF65-F5344CB8AC3E}">
        <p14:creationId xmlns:p14="http://schemas.microsoft.com/office/powerpoint/2010/main" val="164806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ChangeArrowheads="1"/>
          </p:cNvSpPr>
          <p:nvPr/>
        </p:nvSpPr>
        <p:spPr bwMode="auto">
          <a:xfrm>
            <a:off x="152400" y="304800"/>
            <a:ext cx="74676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>
                <a:latin typeface="Tahoma" charset="0"/>
              </a:rPr>
              <a:t>Construct a network</a:t>
            </a:r>
          </a:p>
          <a:p>
            <a:r>
              <a:rPr lang="en-US" sz="2000" u="sng">
                <a:latin typeface="Tahoma" charset="0"/>
              </a:rPr>
              <a:t>Rationale:</a:t>
            </a:r>
            <a:r>
              <a:rPr lang="en-US" sz="2000">
                <a:latin typeface="Tahoma" charset="0"/>
              </a:rPr>
              <a:t> make use of interaction patterns between genes</a:t>
            </a:r>
          </a:p>
        </p:txBody>
      </p:sp>
      <p:sp>
        <p:nvSpPr>
          <p:cNvPr id="449539" name="Line 3"/>
          <p:cNvSpPr>
            <a:spLocks noChangeShapeType="1"/>
          </p:cNvSpPr>
          <p:nvPr/>
        </p:nvSpPr>
        <p:spPr bwMode="auto">
          <a:xfrm>
            <a:off x="3886200" y="990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9540" name="Picture 4" descr="fig_scatterSignif_k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62600"/>
            <a:ext cx="13716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9541" name="Picture 5" descr="fig_HierCul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295400"/>
            <a:ext cx="1219200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9542" name="Picture 6" descr="fig_Heatm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04800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9543" name="Rectangle 7"/>
          <p:cNvSpPr>
            <a:spLocks noChangeArrowheads="1"/>
          </p:cNvSpPr>
          <p:nvPr/>
        </p:nvSpPr>
        <p:spPr bwMode="auto">
          <a:xfrm>
            <a:off x="152400" y="1219200"/>
            <a:ext cx="74676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>
                <a:latin typeface="Tahoma" charset="0"/>
              </a:rPr>
              <a:t>Identify modules</a:t>
            </a:r>
          </a:p>
          <a:p>
            <a:r>
              <a:rPr lang="en-US" sz="2000" u="sng">
                <a:latin typeface="Tahoma" charset="0"/>
              </a:rPr>
              <a:t>Rationale:</a:t>
            </a:r>
            <a:r>
              <a:rPr lang="en-US" sz="2000">
                <a:latin typeface="Tahoma" charset="0"/>
              </a:rPr>
              <a:t> module (pathway) based analysis</a:t>
            </a:r>
          </a:p>
        </p:txBody>
      </p:sp>
      <p:sp>
        <p:nvSpPr>
          <p:cNvPr id="449544" name="Rectangle 8"/>
          <p:cNvSpPr>
            <a:spLocks noChangeArrowheads="1"/>
          </p:cNvSpPr>
          <p:nvPr/>
        </p:nvSpPr>
        <p:spPr bwMode="auto">
          <a:xfrm>
            <a:off x="152400" y="2286000"/>
            <a:ext cx="75438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>
                <a:latin typeface="Tahoma" charset="0"/>
              </a:rPr>
              <a:t>Relate modules to external information</a:t>
            </a:r>
          </a:p>
          <a:p>
            <a:r>
              <a:rPr lang="en-US" sz="2000">
                <a:latin typeface="Tahoma" charset="0"/>
              </a:rPr>
              <a:t>Array Information: Clinical data, SNPs, proteomics</a:t>
            </a:r>
          </a:p>
          <a:p>
            <a:r>
              <a:rPr lang="en-US" sz="2000">
                <a:latin typeface="Tahoma" charset="0"/>
              </a:rPr>
              <a:t>Gene Information: gene ontology, EASE, IPA</a:t>
            </a:r>
          </a:p>
          <a:p>
            <a:r>
              <a:rPr lang="en-US" sz="2000" u="sng">
                <a:latin typeface="Tahoma" charset="0"/>
              </a:rPr>
              <a:t>Rationale:</a:t>
            </a:r>
            <a:r>
              <a:rPr lang="en-US" sz="2000">
                <a:latin typeface="Tahoma" charset="0"/>
              </a:rPr>
              <a:t> find biologically interesting modules</a:t>
            </a:r>
            <a:r>
              <a:rPr lang="en-US" sz="2400">
                <a:latin typeface="Tahoma" charset="0"/>
              </a:rPr>
              <a:t> </a:t>
            </a:r>
          </a:p>
        </p:txBody>
      </p:sp>
      <p:sp>
        <p:nvSpPr>
          <p:cNvPr id="449545" name="Rectangle 9"/>
          <p:cNvSpPr>
            <a:spLocks noChangeArrowheads="1"/>
          </p:cNvSpPr>
          <p:nvPr/>
        </p:nvSpPr>
        <p:spPr bwMode="auto">
          <a:xfrm>
            <a:off x="152400" y="5638800"/>
            <a:ext cx="7543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 dirty="0">
                <a:latin typeface="Tahoma" charset="0"/>
              </a:rPr>
              <a:t>Find the key drivers in </a:t>
            </a:r>
            <a:r>
              <a:rPr lang="en-US" sz="2400" b="1" i="1" dirty="0">
                <a:latin typeface="Tahoma" charset="0"/>
              </a:rPr>
              <a:t>interesting</a:t>
            </a:r>
            <a:r>
              <a:rPr lang="en-US" sz="2400" b="1" dirty="0">
                <a:latin typeface="Tahoma" charset="0"/>
              </a:rPr>
              <a:t> modules</a:t>
            </a:r>
          </a:p>
          <a:p>
            <a:r>
              <a:rPr lang="en-US" sz="2000" dirty="0">
                <a:latin typeface="Tahoma" charset="0"/>
              </a:rPr>
              <a:t>Tools: </a:t>
            </a:r>
            <a:r>
              <a:rPr lang="en-US" sz="2000" dirty="0" err="1">
                <a:latin typeface="Tahoma" charset="0"/>
              </a:rPr>
              <a:t>intramodular</a:t>
            </a:r>
            <a:r>
              <a:rPr lang="en-US" sz="2000" dirty="0">
                <a:latin typeface="Tahoma" charset="0"/>
              </a:rPr>
              <a:t> connectivity, causality testing</a:t>
            </a:r>
          </a:p>
          <a:p>
            <a:r>
              <a:rPr lang="en-US" sz="2000" u="sng" dirty="0">
                <a:latin typeface="Tahoma" charset="0"/>
              </a:rPr>
              <a:t>Rationale:</a:t>
            </a:r>
            <a:r>
              <a:rPr lang="en-US" sz="2000" dirty="0">
                <a:latin typeface="Tahoma" charset="0"/>
              </a:rPr>
              <a:t> experimental validation, therapeutics, biomarkers</a:t>
            </a:r>
          </a:p>
        </p:txBody>
      </p:sp>
      <p:sp>
        <p:nvSpPr>
          <p:cNvPr id="449546" name="Line 10"/>
          <p:cNvSpPr>
            <a:spLocks noChangeShapeType="1"/>
          </p:cNvSpPr>
          <p:nvPr/>
        </p:nvSpPr>
        <p:spPr bwMode="auto">
          <a:xfrm>
            <a:off x="3886200" y="190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7" name="Line 11"/>
          <p:cNvSpPr>
            <a:spLocks noChangeShapeType="1"/>
          </p:cNvSpPr>
          <p:nvPr/>
        </p:nvSpPr>
        <p:spPr bwMode="auto">
          <a:xfrm>
            <a:off x="3886200" y="5334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8" name="Line 12"/>
          <p:cNvSpPr>
            <a:spLocks noChangeShapeType="1"/>
          </p:cNvSpPr>
          <p:nvPr/>
        </p:nvSpPr>
        <p:spPr bwMode="auto">
          <a:xfrm>
            <a:off x="3886200" y="3657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9549" name="Picture 13" descr="GS0v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438400"/>
            <a:ext cx="1371600" cy="12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9550" name="Rectangle 14"/>
          <p:cNvSpPr>
            <a:spLocks noChangeArrowheads="1"/>
          </p:cNvSpPr>
          <p:nvPr/>
        </p:nvSpPr>
        <p:spPr bwMode="auto">
          <a:xfrm>
            <a:off x="152400" y="3886200"/>
            <a:ext cx="75438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>
                <a:latin typeface="Tahoma" charset="0"/>
              </a:rPr>
              <a:t>Study Module Preservation across different data </a:t>
            </a:r>
            <a:endParaRPr lang="en-US" sz="2400" u="sng">
              <a:latin typeface="Tahoma" charset="0"/>
            </a:endParaRPr>
          </a:p>
          <a:p>
            <a:r>
              <a:rPr lang="en-US" sz="2000" u="sng">
                <a:latin typeface="Tahoma" charset="0"/>
              </a:rPr>
              <a:t>Rationale:  </a:t>
            </a:r>
          </a:p>
          <a:p>
            <a:pPr>
              <a:buFontTx/>
              <a:buChar char="•"/>
            </a:pPr>
            <a:r>
              <a:rPr lang="en-US" sz="2000">
                <a:latin typeface="Tahoma" charset="0"/>
              </a:rPr>
              <a:t> Same data: to check robustness of module definition</a:t>
            </a:r>
          </a:p>
          <a:p>
            <a:pPr>
              <a:buFontTx/>
              <a:buChar char="•"/>
            </a:pPr>
            <a:r>
              <a:rPr lang="en-US" sz="2000">
                <a:latin typeface="Tahoma" charset="0"/>
              </a:rPr>
              <a:t> Different data: to find interesting modules. </a:t>
            </a:r>
          </a:p>
        </p:txBody>
      </p:sp>
      <p:grpSp>
        <p:nvGrpSpPr>
          <p:cNvPr id="449551" name="Group 15"/>
          <p:cNvGrpSpPr>
            <a:grpSpLocks/>
          </p:cNvGrpSpPr>
          <p:nvPr/>
        </p:nvGrpSpPr>
        <p:grpSpPr bwMode="auto">
          <a:xfrm>
            <a:off x="7924800" y="4343400"/>
            <a:ext cx="1143000" cy="838200"/>
            <a:chOff x="442" y="2400"/>
            <a:chExt cx="3216" cy="1776"/>
          </a:xfrm>
        </p:grpSpPr>
        <p:pic>
          <p:nvPicPr>
            <p:cNvPr id="449552" name="Picture 16" descr="gbm55old_dchip_14kALL_cox_8000mvgenes_p3600_imgHeatma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" y="2736"/>
              <a:ext cx="144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9553" name="Picture 17" descr="gbm65new_3600_mapFromOld3600_imgHeatma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8" y="2736"/>
              <a:ext cx="144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9554" name="Line 18"/>
            <p:cNvSpPr>
              <a:spLocks noChangeShapeType="1"/>
            </p:cNvSpPr>
            <p:nvPr/>
          </p:nvSpPr>
          <p:spPr bwMode="auto">
            <a:xfrm flipV="1">
              <a:off x="1498" y="2610"/>
              <a:ext cx="0" cy="9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5" name="Line 19"/>
            <p:cNvSpPr>
              <a:spLocks noChangeShapeType="1"/>
            </p:cNvSpPr>
            <p:nvPr/>
          </p:nvSpPr>
          <p:spPr bwMode="auto">
            <a:xfrm flipV="1">
              <a:off x="2938" y="2610"/>
              <a:ext cx="0" cy="9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6" name="Line 20"/>
            <p:cNvSpPr>
              <a:spLocks noChangeShapeType="1"/>
            </p:cNvSpPr>
            <p:nvPr/>
          </p:nvSpPr>
          <p:spPr bwMode="auto">
            <a:xfrm>
              <a:off x="1498" y="2610"/>
              <a:ext cx="1440" cy="0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7" name="Line 21"/>
            <p:cNvSpPr>
              <a:spLocks noChangeShapeType="1"/>
            </p:cNvSpPr>
            <p:nvPr/>
          </p:nvSpPr>
          <p:spPr bwMode="auto">
            <a:xfrm flipV="1">
              <a:off x="1306" y="2496"/>
              <a:ext cx="0" cy="23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8" name="Line 22"/>
            <p:cNvSpPr>
              <a:spLocks noChangeShapeType="1"/>
            </p:cNvSpPr>
            <p:nvPr/>
          </p:nvSpPr>
          <p:spPr bwMode="auto">
            <a:xfrm flipV="1">
              <a:off x="2746" y="2496"/>
              <a:ext cx="0" cy="23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9" name="Line 23"/>
            <p:cNvSpPr>
              <a:spLocks noChangeShapeType="1"/>
            </p:cNvSpPr>
            <p:nvPr/>
          </p:nvSpPr>
          <p:spPr bwMode="auto">
            <a:xfrm>
              <a:off x="1306" y="2496"/>
              <a:ext cx="14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0" name="Line 24"/>
            <p:cNvSpPr>
              <a:spLocks noChangeShapeType="1"/>
            </p:cNvSpPr>
            <p:nvPr/>
          </p:nvSpPr>
          <p:spPr bwMode="auto">
            <a:xfrm flipV="1">
              <a:off x="3418" y="2400"/>
              <a:ext cx="0" cy="34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1" name="Line 25"/>
            <p:cNvSpPr>
              <a:spLocks noChangeShapeType="1"/>
            </p:cNvSpPr>
            <p:nvPr/>
          </p:nvSpPr>
          <p:spPr bwMode="auto">
            <a:xfrm flipV="1">
              <a:off x="970" y="2400"/>
              <a:ext cx="0" cy="34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2" name="Line 26"/>
            <p:cNvSpPr>
              <a:spLocks noChangeShapeType="1"/>
            </p:cNvSpPr>
            <p:nvPr/>
          </p:nvSpPr>
          <p:spPr bwMode="auto">
            <a:xfrm>
              <a:off x="970" y="2400"/>
              <a:ext cx="2448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3" name="Line 27"/>
            <p:cNvSpPr>
              <a:spLocks noChangeShapeType="1"/>
            </p:cNvSpPr>
            <p:nvPr/>
          </p:nvSpPr>
          <p:spPr bwMode="auto">
            <a:xfrm flipV="1">
              <a:off x="2506" y="2544"/>
              <a:ext cx="0" cy="173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4" name="Line 28"/>
            <p:cNvSpPr>
              <a:spLocks noChangeShapeType="1"/>
            </p:cNvSpPr>
            <p:nvPr/>
          </p:nvSpPr>
          <p:spPr bwMode="auto">
            <a:xfrm flipV="1">
              <a:off x="634" y="2544"/>
              <a:ext cx="0" cy="173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5" name="Line 29"/>
            <p:cNvSpPr>
              <a:spLocks noChangeShapeType="1"/>
            </p:cNvSpPr>
            <p:nvPr/>
          </p:nvSpPr>
          <p:spPr bwMode="auto">
            <a:xfrm>
              <a:off x="634" y="2544"/>
              <a:ext cx="1871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6" name="Line 30"/>
            <p:cNvSpPr>
              <a:spLocks noChangeShapeType="1"/>
            </p:cNvSpPr>
            <p:nvPr/>
          </p:nvSpPr>
          <p:spPr bwMode="auto">
            <a:xfrm flipV="1">
              <a:off x="538" y="2592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7" name="Line 31"/>
            <p:cNvSpPr>
              <a:spLocks noChangeShapeType="1"/>
            </p:cNvSpPr>
            <p:nvPr/>
          </p:nvSpPr>
          <p:spPr bwMode="auto">
            <a:xfrm flipV="1">
              <a:off x="2362" y="2592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8" name="Line 32"/>
            <p:cNvSpPr>
              <a:spLocks noChangeShapeType="1"/>
            </p:cNvSpPr>
            <p:nvPr/>
          </p:nvSpPr>
          <p:spPr bwMode="auto">
            <a:xfrm>
              <a:off x="538" y="2592"/>
              <a:ext cx="187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74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Problems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88" y="1600200"/>
            <a:ext cx="837941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Network analysis in a hypothesis testing framework</a:t>
            </a:r>
          </a:p>
          <a:p>
            <a:pPr lvl="1"/>
            <a:r>
              <a:rPr lang="en-US" dirty="0" smtClean="0"/>
              <a:t>Any claim should be compared against a null model</a:t>
            </a:r>
          </a:p>
          <a:p>
            <a:pPr lvl="1"/>
            <a:r>
              <a:rPr lang="en-US" dirty="0" smtClean="0"/>
              <a:t>Examples of claims: </a:t>
            </a:r>
          </a:p>
          <a:p>
            <a:pPr lvl="2"/>
            <a:r>
              <a:rPr lang="en-US" dirty="0" smtClean="0"/>
              <a:t>A </a:t>
            </a:r>
            <a:r>
              <a:rPr lang="en-US" dirty="0" smtClean="0"/>
              <a:t>motif is over-represented</a:t>
            </a:r>
          </a:p>
          <a:p>
            <a:pPr lvl="2"/>
            <a:r>
              <a:rPr lang="en-US" dirty="0" smtClean="0"/>
              <a:t>Differential g</a:t>
            </a:r>
            <a:r>
              <a:rPr lang="en-US" dirty="0" smtClean="0"/>
              <a:t>ene expression </a:t>
            </a:r>
            <a:r>
              <a:rPr lang="en-US" dirty="0" smtClean="0"/>
              <a:t>is enriched in regions of the graph</a:t>
            </a:r>
          </a:p>
          <a:p>
            <a:pPr lvl="2"/>
            <a:r>
              <a:rPr lang="en-US" dirty="0" smtClean="0"/>
              <a:t>Groups of functionally associated nodes are more densely connected, or </a:t>
            </a:r>
            <a:r>
              <a:rPr lang="en-US" dirty="0" smtClean="0"/>
              <a:t>enriched in </a:t>
            </a:r>
            <a:r>
              <a:rPr lang="en-US" dirty="0" smtClean="0"/>
              <a:t>a particular niche (e.g. hubs, bottlenecks)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Theoretical null models </a:t>
            </a:r>
            <a:r>
              <a:rPr lang="en-US" dirty="0" smtClean="0"/>
              <a:t>are often </a:t>
            </a:r>
            <a:r>
              <a:rPr lang="en-US" dirty="0" smtClean="0"/>
              <a:t>not </a:t>
            </a:r>
            <a:r>
              <a:rPr lang="en-US" dirty="0" smtClean="0"/>
              <a:t>available or inappropriate</a:t>
            </a:r>
            <a:endParaRPr lang="en-US" dirty="0" smtClean="0"/>
          </a:p>
          <a:p>
            <a:pPr lvl="1"/>
            <a:r>
              <a:rPr lang="en-US" dirty="0" smtClean="0"/>
              <a:t>observations </a:t>
            </a:r>
            <a:r>
              <a:rPr lang="en-US" dirty="0" smtClean="0"/>
              <a:t>or scores </a:t>
            </a:r>
            <a:r>
              <a:rPr lang="en-US" dirty="0" smtClean="0"/>
              <a:t>derived based on</a:t>
            </a:r>
            <a:r>
              <a:rPr lang="en-US" dirty="0" smtClean="0"/>
              <a:t> </a:t>
            </a:r>
            <a:r>
              <a:rPr lang="en-US" dirty="0" smtClean="0"/>
              <a:t>network </a:t>
            </a:r>
            <a:r>
              <a:rPr lang="en-US" dirty="0" smtClean="0"/>
              <a:t>data not usually "independent" </a:t>
            </a:r>
            <a:r>
              <a:rPr lang="en-US" dirty="0" smtClean="0"/>
              <a:t>samplings from populations</a:t>
            </a:r>
          </a:p>
          <a:p>
            <a:pPr lvl="1"/>
            <a:r>
              <a:rPr lang="en-US" dirty="0" smtClean="0"/>
              <a:t>Violates assumptions of many statistical </a:t>
            </a:r>
            <a:r>
              <a:rPr lang="en-US" dirty="0" smtClean="0"/>
              <a:t>tests</a:t>
            </a:r>
          </a:p>
          <a:p>
            <a:pPr lvl="1"/>
            <a:r>
              <a:rPr lang="en-US" dirty="0" smtClean="0"/>
              <a:t>Alternative: Need an empirical null model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5: </a:t>
            </a:r>
            <a:r>
              <a:rPr lang="en-US" dirty="0" err="1" smtClean="0"/>
              <a:t>RNAseq</a:t>
            </a:r>
            <a:r>
              <a:rPr lang="en-US" dirty="0" smtClean="0"/>
              <a:t>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40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Sources for Biological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www.ndexbio.org</a:t>
            </a:r>
            <a:r>
              <a:rPr lang="en-US" dirty="0">
                <a:hlinkClick r:id="rId2"/>
              </a:rPr>
              <a:t>/#/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Interaction </a:t>
            </a:r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MINT</a:t>
            </a:r>
          </a:p>
          <a:p>
            <a:pPr lvl="1"/>
            <a:r>
              <a:rPr lang="en-US" dirty="0" smtClean="0"/>
              <a:t>HPRD</a:t>
            </a:r>
          </a:p>
          <a:p>
            <a:pPr lvl="1"/>
            <a:r>
              <a:rPr lang="en-US" dirty="0" smtClean="0"/>
              <a:t>MIPS</a:t>
            </a:r>
          </a:p>
          <a:p>
            <a:pPr lvl="1"/>
            <a:r>
              <a:rPr lang="en-US" dirty="0" smtClean="0"/>
              <a:t>BIND</a:t>
            </a:r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DIP</a:t>
            </a:r>
          </a:p>
          <a:p>
            <a:pPr lvl="1"/>
            <a:r>
              <a:rPr lang="en-US" dirty="0" err="1" smtClean="0"/>
              <a:t>HumanNet</a:t>
            </a:r>
            <a:r>
              <a:rPr lang="en-US" dirty="0" smtClean="0"/>
              <a:t> / </a:t>
            </a:r>
            <a:r>
              <a:rPr lang="en-US" dirty="0" err="1" smtClean="0"/>
              <a:t>YeastNet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7504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Pathway Databases</a:t>
            </a:r>
          </a:p>
          <a:p>
            <a:pPr lvl="1"/>
            <a:r>
              <a:rPr lang="en-US" dirty="0" smtClean="0"/>
              <a:t>Pathway Commons</a:t>
            </a:r>
          </a:p>
          <a:p>
            <a:pPr lvl="1"/>
            <a:r>
              <a:rPr lang="en-US" dirty="0" err="1" smtClean="0"/>
              <a:t>Biogrid</a:t>
            </a:r>
            <a:endParaRPr lang="en-US" dirty="0" smtClean="0"/>
          </a:p>
          <a:p>
            <a:pPr lvl="1"/>
            <a:r>
              <a:rPr lang="en-US" dirty="0" smtClean="0"/>
              <a:t>NCBI PID</a:t>
            </a:r>
          </a:p>
          <a:p>
            <a:pPr lvl="1"/>
            <a:r>
              <a:rPr lang="en-US" dirty="0" err="1" smtClean="0"/>
              <a:t>Reactome</a:t>
            </a:r>
            <a:endParaRPr lang="en-US" dirty="0" smtClean="0"/>
          </a:p>
          <a:p>
            <a:pPr lvl="1"/>
            <a:r>
              <a:rPr lang="en-US" dirty="0" smtClean="0"/>
              <a:t>Gene </a:t>
            </a:r>
            <a:r>
              <a:rPr lang="en-US" dirty="0" smtClean="0"/>
              <a:t>Ontology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967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10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Networks allow study of biological systems by modeling interactions between components</a:t>
            </a:r>
          </a:p>
          <a:p>
            <a:endParaRPr lang="en-US" dirty="0"/>
          </a:p>
          <a:p>
            <a:r>
              <a:rPr lang="en-US" dirty="0" smtClean="0"/>
              <a:t>Careful consideration should go into network construction and analysis</a:t>
            </a:r>
          </a:p>
          <a:p>
            <a:pPr lvl="1"/>
            <a:r>
              <a:rPr lang="en-US" dirty="0" smtClean="0"/>
              <a:t>Randomizations can be devised to create principled empirical null models</a:t>
            </a:r>
          </a:p>
          <a:p>
            <a:pPr lvl="1"/>
            <a:endParaRPr lang="en-US" dirty="0"/>
          </a:p>
          <a:p>
            <a:r>
              <a:rPr lang="en-US" dirty="0" smtClean="0"/>
              <a:t>Numerous method exist to create and analyze networks</a:t>
            </a:r>
          </a:p>
          <a:p>
            <a:pPr lvl="1"/>
            <a:r>
              <a:rPr lang="en-US" dirty="0" smtClean="0"/>
              <a:t>Important to think about implicit assumptions in each step and the resulting biological interpretations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9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42185"/>
            <a:ext cx="8229600" cy="1143000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6000" b="1" cap="all" dirty="0" smtClean="0">
                <a:ln w="0"/>
                <a:solidFill>
                  <a:srgbClr val="31859C"/>
                </a:solidFill>
                <a:effectLst>
                  <a:reflection blurRad="12700" stA="50000" endPos="50000" dist="5000" dir="5400000" sy="-100000" rotWithShape="0"/>
                </a:effectLst>
              </a:rPr>
              <a:t>Thank you!</a:t>
            </a:r>
            <a:endParaRPr lang="en-US" sz="6000" b="1" cap="all" dirty="0">
              <a:ln w="0"/>
              <a:solidFill>
                <a:srgbClr val="31859C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C6D92-37F3-6646-974C-EDCBBF941841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 descr="leadimage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0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Randomization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" y="1600201"/>
            <a:ext cx="6263054" cy="50291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Need to generate an empirical null model for statistical hypothesis testing</a:t>
            </a:r>
          </a:p>
          <a:p>
            <a:pPr lvl="1"/>
            <a:r>
              <a:rPr lang="en-US" dirty="0" smtClean="0"/>
              <a:t>Would </a:t>
            </a:r>
            <a:r>
              <a:rPr lang="en-US" dirty="0"/>
              <a:t>you </a:t>
            </a:r>
            <a:r>
              <a:rPr lang="en-US" dirty="0" smtClean="0"/>
              <a:t>see </a:t>
            </a:r>
            <a:r>
              <a:rPr lang="en-US" dirty="0"/>
              <a:t>a statistic as extreme as </a:t>
            </a:r>
            <a:r>
              <a:rPr lang="en-US" i="1" dirty="0"/>
              <a:t>t</a:t>
            </a:r>
            <a:r>
              <a:rPr lang="en-US" dirty="0"/>
              <a:t> in a random </a:t>
            </a:r>
            <a:r>
              <a:rPr lang="en-US" dirty="0" smtClean="0"/>
              <a:t>network? </a:t>
            </a:r>
          </a:p>
          <a:p>
            <a:endParaRPr lang="en-US" dirty="0"/>
          </a:p>
          <a:p>
            <a:r>
              <a:rPr lang="en-US" dirty="0" smtClean="0"/>
              <a:t>Use randomization to break the association between measurements and phenotypes</a:t>
            </a:r>
          </a:p>
          <a:p>
            <a:endParaRPr lang="en-US" dirty="0"/>
          </a:p>
          <a:p>
            <a:r>
              <a:rPr lang="en-US" dirty="0" smtClean="0"/>
              <a:t>Randomize edges – lose the structure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randomly reassign values in adjacency matrix</a:t>
            </a:r>
          </a:p>
          <a:p>
            <a:endParaRPr lang="en-US" dirty="0" smtClean="0"/>
          </a:p>
          <a:p>
            <a:r>
              <a:rPr lang="en-US" dirty="0" smtClean="0"/>
              <a:t>Randomize nodes – preserve the degree structure but doesn’t retain structure to gene relationships</a:t>
            </a:r>
          </a:p>
          <a:p>
            <a:pPr lvl="1"/>
            <a:r>
              <a:rPr lang="en-US" dirty="0" smtClean="0"/>
              <a:t>Shuffle node IDs</a:t>
            </a:r>
          </a:p>
          <a:p>
            <a:pPr lvl="1"/>
            <a:r>
              <a:rPr lang="en-US" dirty="0"/>
              <a:t>Do variations arise due to real biology, or just because of the graph structure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25308"/>
              </p:ext>
            </p:extLst>
          </p:nvPr>
        </p:nvGraphicFramePr>
        <p:xfrm>
          <a:off x="7028277" y="3050506"/>
          <a:ext cx="1828800" cy="1905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5760"/>
                <a:gridCol w="365760"/>
                <a:gridCol w="365760"/>
                <a:gridCol w="387613"/>
                <a:gridCol w="343907"/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0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0</a:t>
                      </a:r>
                      <a:endParaRPr lang="en-US" sz="1900" b="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51581" y="269855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25577" y="30397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25577" y="34252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725577" y="38106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725577" y="419605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725577" y="458147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0033" y="26985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3195" y="269855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6291" y="269855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783162" y="26985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4944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87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Degree </a:t>
            </a:r>
            <a:r>
              <a:rPr lang="en-US" dirty="0" smtClean="0"/>
              <a:t>Preserving 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46" y="1600201"/>
            <a:ext cx="411042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Preserves structure and gene-specific degree</a:t>
            </a:r>
          </a:p>
          <a:p>
            <a:pPr lvl="1"/>
            <a:r>
              <a:rPr lang="en-US" dirty="0" smtClean="0"/>
              <a:t>Most conservative randomization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05596" y="5377847"/>
            <a:ext cx="650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Corresponds to </a:t>
            </a:r>
            <a:r>
              <a:rPr lang="en-US" sz="2400" dirty="0" smtClean="0"/>
              <a:t>a new </a:t>
            </a:r>
            <a:r>
              <a:rPr lang="en-US" sz="2400" dirty="0" smtClean="0"/>
              <a:t>adjacency </a:t>
            </a:r>
            <a:r>
              <a:rPr lang="en-US" sz="2400" dirty="0" smtClean="0"/>
              <a:t>matrix</a:t>
            </a:r>
            <a:r>
              <a:rPr lang="en-US" sz="2400" dirty="0"/>
              <a:t> </a:t>
            </a:r>
            <a:r>
              <a:rPr lang="en-US" sz="2400" dirty="0" smtClean="0"/>
              <a:t>w</a:t>
            </a:r>
            <a:r>
              <a:rPr lang="en-US" sz="2400" dirty="0" smtClean="0"/>
              <a:t>here </a:t>
            </a:r>
            <a:r>
              <a:rPr lang="en-US" sz="2400" dirty="0" smtClean="0"/>
              <a:t>the row and column sums are </a:t>
            </a:r>
            <a:r>
              <a:rPr lang="en-US" sz="2400" dirty="0"/>
              <a:t>t</a:t>
            </a:r>
            <a:r>
              <a:rPr lang="en-US" sz="2400" dirty="0" smtClean="0"/>
              <a:t>he same as the original.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287946"/>
              </p:ext>
            </p:extLst>
          </p:nvPr>
        </p:nvGraphicFramePr>
        <p:xfrm>
          <a:off x="5699936" y="2472712"/>
          <a:ext cx="1828800" cy="1905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5760"/>
                <a:gridCol w="365760"/>
                <a:gridCol w="365760"/>
                <a:gridCol w="387613"/>
                <a:gridCol w="343907"/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0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0</a:t>
                      </a:r>
                      <a:endParaRPr lang="en-US" sz="1900" b="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23240" y="212075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7236" y="246199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7236" y="28474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397236" y="32328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397236" y="361825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397236" y="4003678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1692" y="21207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94854" y="2120758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17950" y="212075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454821" y="21207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4756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568" y="1600200"/>
            <a:ext cx="8528038" cy="504613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Comparing to random graphs have been useful for gaining insight into biological systems, but are less useful as null models for </a:t>
            </a:r>
            <a:endParaRPr lang="en-US" dirty="0" smtClean="0"/>
          </a:p>
          <a:p>
            <a:endParaRPr lang="en-US" sz="3600" dirty="0"/>
          </a:p>
          <a:p>
            <a:r>
              <a:rPr lang="en-US" sz="3600" dirty="0" smtClean="0"/>
              <a:t>Original </a:t>
            </a:r>
            <a:r>
              <a:rPr lang="en-US" sz="3600" dirty="0" err="1" smtClean="0"/>
              <a:t>Erdos-Renyi</a:t>
            </a:r>
            <a:r>
              <a:rPr lang="en-US" sz="3600" dirty="0" smtClean="0"/>
              <a:t>  (not widely used)</a:t>
            </a:r>
            <a:endParaRPr lang="en-US" sz="3600" dirty="0"/>
          </a:p>
          <a:p>
            <a:pPr lvl="1"/>
            <a:r>
              <a:rPr lang="en-US" sz="3100" dirty="0" smtClean="0"/>
              <a:t>Given n vertices, all possible graphs with k edges – choose a graph at random</a:t>
            </a:r>
          </a:p>
          <a:p>
            <a:pPr lvl="1"/>
            <a:r>
              <a:rPr lang="en-US" sz="3100" dirty="0" smtClean="0"/>
              <a:t>Exactly k edges</a:t>
            </a:r>
          </a:p>
          <a:p>
            <a:endParaRPr lang="en-US" dirty="0"/>
          </a:p>
          <a:p>
            <a:r>
              <a:rPr lang="en-US" sz="3600" dirty="0" err="1" smtClean="0"/>
              <a:t>Erdos-Renyi</a:t>
            </a:r>
            <a:r>
              <a:rPr lang="en-US" sz="3600" dirty="0" smtClean="0"/>
              <a:t> (1960) / Gilbert (1959)</a:t>
            </a:r>
          </a:p>
          <a:p>
            <a:pPr lvl="1"/>
            <a:r>
              <a:rPr lang="en-US" sz="3100" dirty="0" smtClean="0"/>
              <a:t>Given n vertices, two vertices are connected by an edge with a probability p</a:t>
            </a:r>
          </a:p>
          <a:p>
            <a:pPr lvl="1"/>
            <a:r>
              <a:rPr lang="en-US" sz="3100" dirty="0" smtClean="0"/>
              <a:t>On average k edges, with the actual number following a probability </a:t>
            </a:r>
            <a:r>
              <a:rPr lang="en-US" sz="3100" dirty="0" smtClean="0"/>
              <a:t>distribution</a:t>
            </a:r>
          </a:p>
          <a:p>
            <a:endParaRPr lang="en-US" sz="3500" dirty="0" smtClean="0"/>
          </a:p>
          <a:p>
            <a:r>
              <a:rPr lang="en-US" sz="3500" dirty="0" err="1" smtClean="0"/>
              <a:t>Barabasi</a:t>
            </a:r>
            <a:r>
              <a:rPr lang="en-US" sz="3500" dirty="0" smtClean="0"/>
              <a:t>-Albert (1999)</a:t>
            </a:r>
          </a:p>
          <a:p>
            <a:pPr lvl="1"/>
            <a:r>
              <a:rPr lang="en-US" sz="3100" dirty="0" smtClean="0"/>
              <a:t>Preferential attachment model</a:t>
            </a:r>
          </a:p>
          <a:p>
            <a:pPr lvl="1"/>
            <a:r>
              <a:rPr lang="en-US" sz="3100" dirty="0" smtClean="0"/>
              <a:t>Probability of attachment depends</a:t>
            </a:r>
            <a:br>
              <a:rPr lang="en-US" sz="3100" dirty="0" smtClean="0"/>
            </a:br>
            <a:r>
              <a:rPr lang="en-US" sz="3100" dirty="0" smtClean="0"/>
              <a:t>on relative degree of node k</a:t>
            </a:r>
            <a:endParaRPr lang="en-US" sz="3100" dirty="0"/>
          </a:p>
          <a:p>
            <a:endParaRPr lang="en-US" sz="35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77218"/>
              </p:ext>
            </p:extLst>
          </p:nvPr>
        </p:nvGraphicFramePr>
        <p:xfrm>
          <a:off x="5181043" y="5292407"/>
          <a:ext cx="1196449" cy="1123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3" imgW="622300" imgH="584200" progId="Equation.3">
                  <p:embed/>
                </p:oleObj>
              </mc:Choice>
              <mc:Fallback>
                <p:oleObj name="Equation" r:id="rId3" imgW="6223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1043" y="5292407"/>
                        <a:ext cx="1196449" cy="1123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22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Random networks in </a:t>
            </a:r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0685" y="3425360"/>
            <a:ext cx="5028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Jupyter</a:t>
            </a:r>
            <a:r>
              <a:rPr lang="en-US" sz="3200" dirty="0" smtClean="0"/>
              <a:t> Notebook: Exercise 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547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Problems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74124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Module</a:t>
            </a:r>
            <a:r>
              <a:rPr lang="en-US" dirty="0" smtClean="0"/>
              <a:t>/community </a:t>
            </a:r>
            <a:r>
              <a:rPr lang="en-US" dirty="0" smtClean="0"/>
              <a:t>finding</a:t>
            </a:r>
          </a:p>
          <a:p>
            <a:endParaRPr lang="en-US" dirty="0"/>
          </a:p>
          <a:p>
            <a:r>
              <a:rPr lang="en-US" dirty="0"/>
              <a:t>Clique/motif </a:t>
            </a:r>
            <a:r>
              <a:rPr lang="en-US" dirty="0" smtClean="0"/>
              <a:t>counting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Shortest path in a weighted or directed graph</a:t>
            </a:r>
          </a:p>
          <a:p>
            <a:endParaRPr lang="en-US" dirty="0"/>
          </a:p>
          <a:p>
            <a:r>
              <a:rPr lang="en-US" dirty="0" smtClean="0"/>
              <a:t>Graph </a:t>
            </a:r>
            <a:r>
              <a:rPr lang="en-US" dirty="0" smtClean="0"/>
              <a:t>partitioning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3" y="1739525"/>
            <a:ext cx="2371222" cy="24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0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10556</TotalTime>
  <Words>2041</Words>
  <Application>Microsoft Macintosh PowerPoint</Application>
  <PresentationFormat>On-screen Show (4:3)</PresentationFormat>
  <Paragraphs>390</Paragraphs>
  <Slides>43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Office Theme</vt:lpstr>
      <vt:lpstr>Equation</vt:lpstr>
      <vt:lpstr>Bitmap Image</vt:lpstr>
      <vt:lpstr>Microsoft Equation</vt:lpstr>
      <vt:lpstr>Biological Network Analysis</vt:lpstr>
      <vt:lpstr>Properties of Biological Networks</vt:lpstr>
      <vt:lpstr>Overview</vt:lpstr>
      <vt:lpstr>Statistical Problems on Graphs</vt:lpstr>
      <vt:lpstr>Randomization strategies</vt:lpstr>
      <vt:lpstr>Degree Preserving Permutation</vt:lpstr>
      <vt:lpstr>Random Graphs</vt:lpstr>
      <vt:lpstr>Exercise: Random networks in iGraph</vt:lpstr>
      <vt:lpstr>Algorithmic Problems on Graphs</vt:lpstr>
      <vt:lpstr>Motifs in graphs</vt:lpstr>
      <vt:lpstr>Example: Motif searches in 3 different contexts</vt:lpstr>
      <vt:lpstr> All 3-node directed subgraphs</vt:lpstr>
      <vt:lpstr>Outline of the Approach</vt:lpstr>
      <vt:lpstr>Schematic view of network motif detection</vt:lpstr>
      <vt:lpstr>Concentration of feedforward motif:</vt:lpstr>
      <vt:lpstr>Transcriptional network results</vt:lpstr>
      <vt:lpstr>Neural networks</vt:lpstr>
      <vt:lpstr>Food webs</vt:lpstr>
      <vt:lpstr>Interesting questions</vt:lpstr>
      <vt:lpstr>Exercise 4: Motif finding in iGraph</vt:lpstr>
      <vt:lpstr>Ontologies</vt:lpstr>
      <vt:lpstr>Modularity of Graphs</vt:lpstr>
      <vt:lpstr>Constructing Ontologies from High-throughput Data</vt:lpstr>
      <vt:lpstr>NEXO for Yeast</vt:lpstr>
      <vt:lpstr>Network Analysis of Gene Expression Data</vt:lpstr>
      <vt:lpstr>Networks And Gene Expression</vt:lpstr>
      <vt:lpstr>Use a network to analyze differential expression data</vt:lpstr>
      <vt:lpstr>Need a scoring system for expression activity</vt:lpstr>
      <vt:lpstr>Analysis of gene expression with pathway scores</vt:lpstr>
      <vt:lpstr>Network Modules as Biomarkers</vt:lpstr>
      <vt:lpstr>Searching for “active” pathways in a large network</vt:lpstr>
      <vt:lpstr>Infer a Network from gene co-expression</vt:lpstr>
      <vt:lpstr>Correlation -&gt; Adjacency</vt:lpstr>
      <vt:lpstr>Steps for constructing a co-expression network</vt:lpstr>
      <vt:lpstr>Power Adjacency Function</vt:lpstr>
      <vt:lpstr>Find clusters within the co-expression network</vt:lpstr>
      <vt:lpstr>Using the topological overlap matrix (TOM) to cluster genes </vt:lpstr>
      <vt:lpstr>Heatmap view of module</vt:lpstr>
      <vt:lpstr>PowerPoint Presentation</vt:lpstr>
      <vt:lpstr>Exercise 5: RNAseq data analysis</vt:lpstr>
      <vt:lpstr>Sources for Biological Network Data</vt:lpstr>
      <vt:lpstr>Conclusions</vt:lpstr>
      <vt:lpstr>Thank you!</vt:lpstr>
    </vt:vector>
  </TitlesOfParts>
  <Company>Ideker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Network Analysis: Example Applications</dc:title>
  <dc:creator>Laptop</dc:creator>
  <cp:lastModifiedBy>Laptop</cp:lastModifiedBy>
  <cp:revision>67</cp:revision>
  <dcterms:created xsi:type="dcterms:W3CDTF">2017-03-01T21:22:17Z</dcterms:created>
  <dcterms:modified xsi:type="dcterms:W3CDTF">2018-03-01T00:22:59Z</dcterms:modified>
</cp:coreProperties>
</file>